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61" r:id="rId4"/>
    <p:sldId id="272" r:id="rId5"/>
    <p:sldId id="274" r:id="rId6"/>
    <p:sldId id="275" r:id="rId7"/>
    <p:sldId id="276" r:id="rId8"/>
    <p:sldId id="288" r:id="rId9"/>
    <p:sldId id="290" r:id="rId10"/>
    <p:sldId id="277" r:id="rId11"/>
    <p:sldId id="273" r:id="rId12"/>
    <p:sldId id="278" r:id="rId13"/>
    <p:sldId id="279" r:id="rId14"/>
    <p:sldId id="280" r:id="rId15"/>
    <p:sldId id="284" r:id="rId16"/>
    <p:sldId id="285" r:id="rId17"/>
    <p:sldId id="281" r:id="rId18"/>
    <p:sldId id="282" r:id="rId19"/>
    <p:sldId id="286" r:id="rId20"/>
    <p:sldId id="283" r:id="rId21"/>
    <p:sldId id="28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90" autoAdjust="0"/>
  </p:normalViewPr>
  <p:slideViewPr>
    <p:cSldViewPr>
      <p:cViewPr varScale="1">
        <p:scale>
          <a:sx n="67" d="100"/>
          <a:sy n="67" d="100"/>
        </p:scale>
        <p:origin x="-1392" y="-102"/>
      </p:cViewPr>
      <p:guideLst>
        <p:guide orient="horz" pos="2160"/>
        <p:guide pos="2880"/>
      </p:guideLst>
    </p:cSldViewPr>
  </p:slideViewPr>
  <p:outlineViewPr>
    <p:cViewPr>
      <p:scale>
        <a:sx n="33" d="100"/>
        <a:sy n="33" d="100"/>
      </p:scale>
      <p:origin x="30" y="754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Заглавен слайд">
    <p:bg>
      <p:bgRef idx="1001">
        <a:schemeClr val="bg1"/>
      </p:bgRef>
    </p:bg>
    <p:spTree>
      <p:nvGrpSpPr>
        <p:cNvPr id="1" name=""/>
        <p:cNvGrpSpPr/>
        <p:nvPr/>
      </p:nvGrpSpPr>
      <p:grpSpPr>
        <a:xfrm>
          <a:off x="0" y="0"/>
          <a:ext cx="0" cy="0"/>
          <a:chOff x="0" y="0"/>
          <a:chExt cx="0" cy="0"/>
        </a:xfrm>
      </p:grpSpPr>
      <p:sp>
        <p:nvSpPr>
          <p:cNvPr id="8" name="Заглавие 7"/>
          <p:cNvSpPr>
            <a:spLocks noGrp="1"/>
          </p:cNvSpPr>
          <p:nvPr>
            <p:ph type="ctrTitle"/>
          </p:nvPr>
        </p:nvSpPr>
        <p:spPr>
          <a:xfrm>
            <a:off x="2286000" y="3124200"/>
            <a:ext cx="6172200" cy="1894362"/>
          </a:xfrm>
        </p:spPr>
        <p:txBody>
          <a:bodyPr/>
          <a:lstStyle>
            <a:lvl1pPr>
              <a:defRPr b="1"/>
            </a:lvl1pPr>
          </a:lstStyle>
          <a:p>
            <a:r>
              <a:rPr kumimoji="0" lang="bg-BG" smtClean="0"/>
              <a:t>Редакт. стил загл. образец</a:t>
            </a:r>
            <a:endParaRPr kumimoji="0" lang="en-US"/>
          </a:p>
        </p:txBody>
      </p:sp>
      <p:sp>
        <p:nvSpPr>
          <p:cNvPr id="9" name="Подзаглавие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bg-BG" smtClean="0"/>
              <a:t>Щракнете за редакция стил подзагл. обр.</a:t>
            </a:r>
            <a:endParaRPr kumimoji="0" lang="en-US"/>
          </a:p>
        </p:txBody>
      </p:sp>
      <p:sp>
        <p:nvSpPr>
          <p:cNvPr id="28" name="Контейнер за дата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3/1/2017</a:t>
            </a:fld>
            <a:endParaRPr lang="en-US"/>
          </a:p>
        </p:txBody>
      </p:sp>
      <p:sp>
        <p:nvSpPr>
          <p:cNvPr id="17" name="Контейнер за долния колонтитул 16"/>
          <p:cNvSpPr>
            <a:spLocks noGrp="1"/>
          </p:cNvSpPr>
          <p:nvPr>
            <p:ph type="ftr" sz="quarter" idx="11"/>
          </p:nvPr>
        </p:nvSpPr>
        <p:spPr bwMode="auto">
          <a:xfrm rot="5400000">
            <a:off x="7077269" y="4181669"/>
            <a:ext cx="3657600" cy="384048"/>
          </a:xfrm>
        </p:spPr>
        <p:txBody>
          <a:bodyPr/>
          <a:lstStyle/>
          <a:p>
            <a:endParaRPr lang="en-US"/>
          </a:p>
        </p:txBody>
      </p:sp>
      <p:sp>
        <p:nvSpPr>
          <p:cNvPr id="10" name="Правоъгъл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ъгъл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авоъгъл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авоъгъл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 съединение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аво съединение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аво съединение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аво съединение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аво съединение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аво съединение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авоъгъл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Контейнер за номер на слайда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Редакт. стил загл. образец</a:t>
            </a:r>
            <a:endParaRPr kumimoji="0" lang="en-US"/>
          </a:p>
        </p:txBody>
      </p:sp>
      <p:sp>
        <p:nvSpPr>
          <p:cNvPr id="3" name="Контейнер за вертикален текст 2"/>
          <p:cNvSpPr>
            <a:spLocks noGrp="1"/>
          </p:cNvSpPr>
          <p:nvPr>
            <p:ph type="body" orient="vert" idx="1"/>
          </p:nvPr>
        </p:nvSpPr>
        <p:spPr/>
        <p:txBody>
          <a:bodyPr vert="eaVert"/>
          <a:lstStyle/>
          <a:p>
            <a:pPr lvl="0" eaLnBrk="1" latinLnBrk="0" hangingPunct="1"/>
            <a:r>
              <a:rPr lang="bg-BG" smtClean="0"/>
              <a:t>Щракнете, за да редактирате стиловете на текста в образеца</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4" name="Контейнер за дата 3"/>
          <p:cNvSpPr>
            <a:spLocks noGrp="1"/>
          </p:cNvSpPr>
          <p:nvPr>
            <p:ph type="dt" sz="half" idx="10"/>
          </p:nvPr>
        </p:nvSpPr>
        <p:spPr/>
        <p:txBody>
          <a:bodyPr/>
          <a:lstStyle/>
          <a:p>
            <a:fld id="{1D8BD707-D9CF-40AE-B4C6-C98DA3205C09}" type="datetimeFigureOut">
              <a:rPr lang="en-US" smtClean="0"/>
              <a:pPr/>
              <a:t>3/1/2017</a:t>
            </a:fld>
            <a:endParaRPr lang="en-US"/>
          </a:p>
        </p:txBody>
      </p:sp>
      <p:sp>
        <p:nvSpPr>
          <p:cNvPr id="5" name="Контейнер за долния колонтитул 4"/>
          <p:cNvSpPr>
            <a:spLocks noGrp="1"/>
          </p:cNvSpPr>
          <p:nvPr>
            <p:ph type="ftr" sz="quarter" idx="11"/>
          </p:nvPr>
        </p:nvSpPr>
        <p:spPr/>
        <p:txBody>
          <a:bodyPr/>
          <a:lstStyle/>
          <a:p>
            <a:endParaRPr lang="en-US"/>
          </a:p>
        </p:txBody>
      </p:sp>
      <p:sp>
        <p:nvSpPr>
          <p:cNvPr id="6" name="Контейнер за номер на слайда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Вертикално заглавие 1"/>
          <p:cNvSpPr>
            <a:spLocks noGrp="1"/>
          </p:cNvSpPr>
          <p:nvPr>
            <p:ph type="title" orient="vert"/>
          </p:nvPr>
        </p:nvSpPr>
        <p:spPr>
          <a:xfrm>
            <a:off x="6629400" y="274639"/>
            <a:ext cx="1676400" cy="5851525"/>
          </a:xfrm>
        </p:spPr>
        <p:txBody>
          <a:bodyPr vert="eaVert"/>
          <a:lstStyle/>
          <a:p>
            <a:r>
              <a:rPr kumimoji="0" lang="bg-BG" smtClean="0"/>
              <a:t>Редакт. стил загл. образец</a:t>
            </a:r>
            <a:endParaRPr kumimoji="0" lang="en-US"/>
          </a:p>
        </p:txBody>
      </p:sp>
      <p:sp>
        <p:nvSpPr>
          <p:cNvPr id="3" name="Контейнер за вертикален текст 2"/>
          <p:cNvSpPr>
            <a:spLocks noGrp="1"/>
          </p:cNvSpPr>
          <p:nvPr>
            <p:ph type="body" orient="vert" idx="1"/>
          </p:nvPr>
        </p:nvSpPr>
        <p:spPr>
          <a:xfrm>
            <a:off x="457200" y="274638"/>
            <a:ext cx="6019800" cy="5851525"/>
          </a:xfrm>
        </p:spPr>
        <p:txBody>
          <a:bodyPr vert="eaVert"/>
          <a:lstStyle/>
          <a:p>
            <a:pPr lvl="0" eaLnBrk="1" latinLnBrk="0" hangingPunct="1"/>
            <a:r>
              <a:rPr lang="bg-BG" smtClean="0"/>
              <a:t>Щракнете, за да редактирате стиловете на текста в образеца</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4" name="Контейнер за дата 3"/>
          <p:cNvSpPr>
            <a:spLocks noGrp="1"/>
          </p:cNvSpPr>
          <p:nvPr>
            <p:ph type="dt" sz="half" idx="10"/>
          </p:nvPr>
        </p:nvSpPr>
        <p:spPr/>
        <p:txBody>
          <a:bodyPr/>
          <a:lstStyle/>
          <a:p>
            <a:fld id="{1D8BD707-D9CF-40AE-B4C6-C98DA3205C09}" type="datetimeFigureOut">
              <a:rPr lang="en-US" smtClean="0"/>
              <a:pPr/>
              <a:t>3/1/2017</a:t>
            </a:fld>
            <a:endParaRPr lang="en-US"/>
          </a:p>
        </p:txBody>
      </p:sp>
      <p:sp>
        <p:nvSpPr>
          <p:cNvPr id="5" name="Контейнер за долния колонтитул 4"/>
          <p:cNvSpPr>
            <a:spLocks noGrp="1"/>
          </p:cNvSpPr>
          <p:nvPr>
            <p:ph type="ftr" sz="quarter" idx="11"/>
          </p:nvPr>
        </p:nvSpPr>
        <p:spPr/>
        <p:txBody>
          <a:bodyPr/>
          <a:lstStyle/>
          <a:p>
            <a:endParaRPr lang="en-US"/>
          </a:p>
        </p:txBody>
      </p:sp>
      <p:sp>
        <p:nvSpPr>
          <p:cNvPr id="6" name="Контейнер за номер на слайда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Редакт. стил загл. образец</a:t>
            </a:r>
            <a:endParaRPr kumimoji="0" lang="en-US"/>
          </a:p>
        </p:txBody>
      </p:sp>
      <p:sp>
        <p:nvSpPr>
          <p:cNvPr id="8" name="Контейнер за съдържание 7"/>
          <p:cNvSpPr>
            <a:spLocks noGrp="1"/>
          </p:cNvSpPr>
          <p:nvPr>
            <p:ph sz="quarter" idx="1"/>
          </p:nvPr>
        </p:nvSpPr>
        <p:spPr>
          <a:xfrm>
            <a:off x="457200" y="1600200"/>
            <a:ext cx="7467600" cy="4873752"/>
          </a:xfrm>
        </p:spPr>
        <p:txBody>
          <a:bodyPr/>
          <a:lstStyle/>
          <a:p>
            <a:pPr lvl="0" eaLnBrk="1" latinLnBrk="0" hangingPunct="1"/>
            <a:r>
              <a:rPr lang="bg-BG" smtClean="0"/>
              <a:t>Щракнете, за да редактирате стиловете на текста в образеца</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7" name="Контейнер за дата 6"/>
          <p:cNvSpPr>
            <a:spLocks noGrp="1"/>
          </p:cNvSpPr>
          <p:nvPr>
            <p:ph type="dt" sz="half" idx="14"/>
          </p:nvPr>
        </p:nvSpPr>
        <p:spPr/>
        <p:txBody>
          <a:bodyPr rtlCol="0"/>
          <a:lstStyle/>
          <a:p>
            <a:fld id="{1D8BD707-D9CF-40AE-B4C6-C98DA3205C09}" type="datetimeFigureOut">
              <a:rPr lang="en-US" smtClean="0"/>
              <a:pPr/>
              <a:t>3/1/2017</a:t>
            </a:fld>
            <a:endParaRPr lang="en-US"/>
          </a:p>
        </p:txBody>
      </p:sp>
      <p:sp>
        <p:nvSpPr>
          <p:cNvPr id="9" name="Контейнер за номер на слайда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Контейнер за долния колонтитул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лавка на секция">
    <p:bg>
      <p:bgRef idx="1001">
        <a:schemeClr val="bg2"/>
      </p:bgRef>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286000" y="2895600"/>
            <a:ext cx="6172200" cy="2053590"/>
          </a:xfrm>
        </p:spPr>
        <p:txBody>
          <a:bodyPr/>
          <a:lstStyle>
            <a:lvl1pPr algn="l">
              <a:buNone/>
              <a:defRPr sz="3000" b="1" cap="small" baseline="0"/>
            </a:lvl1pPr>
          </a:lstStyle>
          <a:p>
            <a:r>
              <a:rPr kumimoji="0" lang="bg-BG" smtClean="0"/>
              <a:t>Редакт. стил загл. образец</a:t>
            </a:r>
            <a:endParaRPr kumimoji="0" lang="en-US"/>
          </a:p>
        </p:txBody>
      </p:sp>
      <p:sp>
        <p:nvSpPr>
          <p:cNvPr id="3" name="Текстов контейне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bg-BG" smtClean="0"/>
              <a:t>Щракнете, за да редактирате стиловете на текста в образеца</a:t>
            </a:r>
          </a:p>
        </p:txBody>
      </p:sp>
      <p:sp>
        <p:nvSpPr>
          <p:cNvPr id="4" name="Контейнер за дата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3/1/2017</a:t>
            </a:fld>
            <a:endParaRPr lang="en-US"/>
          </a:p>
        </p:txBody>
      </p:sp>
      <p:sp>
        <p:nvSpPr>
          <p:cNvPr id="5" name="Контейнер за долния колонтитул 4"/>
          <p:cNvSpPr>
            <a:spLocks noGrp="1"/>
          </p:cNvSpPr>
          <p:nvPr>
            <p:ph type="ftr" sz="quarter" idx="11"/>
          </p:nvPr>
        </p:nvSpPr>
        <p:spPr bwMode="auto">
          <a:xfrm rot="5400000">
            <a:off x="7077456" y="4178808"/>
            <a:ext cx="3657600" cy="384048"/>
          </a:xfrm>
        </p:spPr>
        <p:txBody>
          <a:bodyPr/>
          <a:lstStyle/>
          <a:p>
            <a:endParaRPr lang="en-US"/>
          </a:p>
        </p:txBody>
      </p:sp>
      <p:sp>
        <p:nvSpPr>
          <p:cNvPr id="9" name="Правоъгъл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авоъгъл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ъгъл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ъгъл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аво съединение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аво съединение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аво съединение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аво съединение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аво съединение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авоъгъл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аво съединение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Контейнер за номер на слайда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Редакт. стил загл. образец</a:t>
            </a:r>
            <a:endParaRPr kumimoji="0" lang="en-US"/>
          </a:p>
        </p:txBody>
      </p:sp>
      <p:sp>
        <p:nvSpPr>
          <p:cNvPr id="5" name="Контейнер за дата 4"/>
          <p:cNvSpPr>
            <a:spLocks noGrp="1"/>
          </p:cNvSpPr>
          <p:nvPr>
            <p:ph type="dt" sz="half" idx="10"/>
          </p:nvPr>
        </p:nvSpPr>
        <p:spPr/>
        <p:txBody>
          <a:bodyPr/>
          <a:lstStyle/>
          <a:p>
            <a:fld id="{1D8BD707-D9CF-40AE-B4C6-C98DA3205C09}" type="datetimeFigureOut">
              <a:rPr lang="en-US" smtClean="0"/>
              <a:pPr/>
              <a:t>3/1/2017</a:t>
            </a:fld>
            <a:endParaRPr lang="en-US"/>
          </a:p>
        </p:txBody>
      </p:sp>
      <p:sp>
        <p:nvSpPr>
          <p:cNvPr id="6" name="Контейнер за долния колонтитул 5"/>
          <p:cNvSpPr>
            <a:spLocks noGrp="1"/>
          </p:cNvSpPr>
          <p:nvPr>
            <p:ph type="ftr" sz="quarter" idx="11"/>
          </p:nvPr>
        </p:nvSpPr>
        <p:spPr/>
        <p:txBody>
          <a:bodyPr/>
          <a:lstStyle/>
          <a:p>
            <a:endParaRPr lang="en-US"/>
          </a:p>
        </p:txBody>
      </p:sp>
      <p:sp>
        <p:nvSpPr>
          <p:cNvPr id="7" name="Контейнер за номер на слайда 6"/>
          <p:cNvSpPr>
            <a:spLocks noGrp="1"/>
          </p:cNvSpPr>
          <p:nvPr>
            <p:ph type="sldNum" sz="quarter" idx="12"/>
          </p:nvPr>
        </p:nvSpPr>
        <p:spPr/>
        <p:txBody>
          <a:bodyPr/>
          <a:lstStyle/>
          <a:p>
            <a:fld id="{B6F15528-21DE-4FAA-801E-634DDDAF4B2B}" type="slidenum">
              <a:rPr lang="en-US" smtClean="0"/>
              <a:pPr/>
              <a:t>‹#›</a:t>
            </a:fld>
            <a:endParaRPr lang="en-US"/>
          </a:p>
        </p:txBody>
      </p:sp>
      <p:sp>
        <p:nvSpPr>
          <p:cNvPr id="9" name="Контейнер за съдържание 8"/>
          <p:cNvSpPr>
            <a:spLocks noGrp="1"/>
          </p:cNvSpPr>
          <p:nvPr>
            <p:ph sz="quarter" idx="1"/>
          </p:nvPr>
        </p:nvSpPr>
        <p:spPr>
          <a:xfrm>
            <a:off x="457200" y="1600200"/>
            <a:ext cx="3657600" cy="4572000"/>
          </a:xfrm>
        </p:spPr>
        <p:txBody>
          <a:bodyPr/>
          <a:lstStyle/>
          <a:p>
            <a:pPr lvl="0" eaLnBrk="1" latinLnBrk="0" hangingPunct="1"/>
            <a:r>
              <a:rPr lang="bg-BG" smtClean="0"/>
              <a:t>Щракнете, за да редактирате стиловете на текста в образеца</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1" name="Контейнер за съдържание 10"/>
          <p:cNvSpPr>
            <a:spLocks noGrp="1"/>
          </p:cNvSpPr>
          <p:nvPr>
            <p:ph sz="quarter" idx="2"/>
          </p:nvPr>
        </p:nvSpPr>
        <p:spPr>
          <a:xfrm>
            <a:off x="4270248" y="1600200"/>
            <a:ext cx="3657600" cy="4572000"/>
          </a:xfrm>
        </p:spPr>
        <p:txBody>
          <a:bodyPr/>
          <a:lstStyle/>
          <a:p>
            <a:pPr lvl="0" eaLnBrk="1" latinLnBrk="0" hangingPunct="1"/>
            <a:r>
              <a:rPr lang="bg-BG" smtClean="0"/>
              <a:t>Щракнете, за да редактирате стиловете на текста в образеца</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57200" y="273050"/>
            <a:ext cx="7543800" cy="1143000"/>
          </a:xfrm>
        </p:spPr>
        <p:txBody>
          <a:bodyPr anchor="b"/>
          <a:lstStyle>
            <a:lvl1pPr>
              <a:defRPr/>
            </a:lvl1pPr>
          </a:lstStyle>
          <a:p>
            <a:r>
              <a:rPr kumimoji="0" lang="bg-BG" smtClean="0"/>
              <a:t>Редакт. стил загл. образец</a:t>
            </a:r>
            <a:endParaRPr kumimoji="0" lang="en-US"/>
          </a:p>
        </p:txBody>
      </p:sp>
      <p:sp>
        <p:nvSpPr>
          <p:cNvPr id="7" name="Контейнер за дата 6"/>
          <p:cNvSpPr>
            <a:spLocks noGrp="1"/>
          </p:cNvSpPr>
          <p:nvPr>
            <p:ph type="dt" sz="half" idx="10"/>
          </p:nvPr>
        </p:nvSpPr>
        <p:spPr/>
        <p:txBody>
          <a:bodyPr/>
          <a:lstStyle/>
          <a:p>
            <a:fld id="{1D8BD707-D9CF-40AE-B4C6-C98DA3205C09}" type="datetimeFigureOut">
              <a:rPr lang="en-US" smtClean="0"/>
              <a:pPr/>
              <a:t>3/1/2017</a:t>
            </a:fld>
            <a:endParaRPr lang="en-US"/>
          </a:p>
        </p:txBody>
      </p:sp>
      <p:sp>
        <p:nvSpPr>
          <p:cNvPr id="8" name="Контейнер за долния колонтитул 7"/>
          <p:cNvSpPr>
            <a:spLocks noGrp="1"/>
          </p:cNvSpPr>
          <p:nvPr>
            <p:ph type="ftr" sz="quarter" idx="11"/>
          </p:nvPr>
        </p:nvSpPr>
        <p:spPr/>
        <p:txBody>
          <a:bodyPr/>
          <a:lstStyle/>
          <a:p>
            <a:endParaRPr lang="en-US"/>
          </a:p>
        </p:txBody>
      </p:sp>
      <p:sp>
        <p:nvSpPr>
          <p:cNvPr id="9" name="Контейнер за номер на слайда 8"/>
          <p:cNvSpPr>
            <a:spLocks noGrp="1"/>
          </p:cNvSpPr>
          <p:nvPr>
            <p:ph type="sldNum" sz="quarter" idx="12"/>
          </p:nvPr>
        </p:nvSpPr>
        <p:spPr/>
        <p:txBody>
          <a:bodyPr/>
          <a:lstStyle/>
          <a:p>
            <a:fld id="{B6F15528-21DE-4FAA-801E-634DDDAF4B2B}" type="slidenum">
              <a:rPr lang="en-US" smtClean="0"/>
              <a:pPr/>
              <a:t>‹#›</a:t>
            </a:fld>
            <a:endParaRPr lang="en-US"/>
          </a:p>
        </p:txBody>
      </p:sp>
      <p:sp>
        <p:nvSpPr>
          <p:cNvPr id="11" name="Контейнер за съдържание 10"/>
          <p:cNvSpPr>
            <a:spLocks noGrp="1"/>
          </p:cNvSpPr>
          <p:nvPr>
            <p:ph sz="quarter" idx="2"/>
          </p:nvPr>
        </p:nvSpPr>
        <p:spPr>
          <a:xfrm>
            <a:off x="457200" y="2362200"/>
            <a:ext cx="3657600" cy="3886200"/>
          </a:xfrm>
        </p:spPr>
        <p:txBody>
          <a:bodyPr/>
          <a:lstStyle/>
          <a:p>
            <a:pPr lvl="0" eaLnBrk="1" latinLnBrk="0" hangingPunct="1"/>
            <a:r>
              <a:rPr lang="bg-BG" smtClean="0"/>
              <a:t>Щракнете, за да редактирате стиловете на текста в образеца</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3" name="Контейнер за съдържание 12"/>
          <p:cNvSpPr>
            <a:spLocks noGrp="1"/>
          </p:cNvSpPr>
          <p:nvPr>
            <p:ph sz="quarter" idx="4"/>
          </p:nvPr>
        </p:nvSpPr>
        <p:spPr>
          <a:xfrm>
            <a:off x="4371975" y="2362200"/>
            <a:ext cx="3657600" cy="3886200"/>
          </a:xfrm>
        </p:spPr>
        <p:txBody>
          <a:bodyPr/>
          <a:lstStyle/>
          <a:p>
            <a:pPr lvl="0" eaLnBrk="1" latinLnBrk="0" hangingPunct="1"/>
            <a:r>
              <a:rPr lang="bg-BG" smtClean="0"/>
              <a:t>Щракнете, за да редактирате стиловете на текста в образеца</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2" name="Текстов контейне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bg-BG" smtClean="0"/>
              <a:t>Щракнете, за да редактирате стиловете на текста в образеца</a:t>
            </a:r>
          </a:p>
        </p:txBody>
      </p:sp>
      <p:sp>
        <p:nvSpPr>
          <p:cNvPr id="14" name="Текстов контейне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bg-BG" smtClean="0"/>
              <a:t>Щракнете, за да редактирате стиловете на текста в образеца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Редакт. стил загл. образец</a:t>
            </a:r>
            <a:endParaRPr kumimoji="0" lang="en-US"/>
          </a:p>
        </p:txBody>
      </p:sp>
      <p:sp>
        <p:nvSpPr>
          <p:cNvPr id="6" name="Контейнер за дата 5"/>
          <p:cNvSpPr>
            <a:spLocks noGrp="1"/>
          </p:cNvSpPr>
          <p:nvPr>
            <p:ph type="dt" sz="half" idx="10"/>
          </p:nvPr>
        </p:nvSpPr>
        <p:spPr/>
        <p:txBody>
          <a:bodyPr rtlCol="0"/>
          <a:lstStyle/>
          <a:p>
            <a:fld id="{1D8BD707-D9CF-40AE-B4C6-C98DA3205C09}" type="datetimeFigureOut">
              <a:rPr lang="en-US" smtClean="0"/>
              <a:pPr/>
              <a:t>3/1/2017</a:t>
            </a:fld>
            <a:endParaRPr lang="en-US"/>
          </a:p>
        </p:txBody>
      </p:sp>
      <p:sp>
        <p:nvSpPr>
          <p:cNvPr id="7" name="Контейнер за номер на слайда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Контейнер за долния колонтитул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Контейнер за дата 1"/>
          <p:cNvSpPr>
            <a:spLocks noGrp="1"/>
          </p:cNvSpPr>
          <p:nvPr>
            <p:ph type="dt" sz="half" idx="10"/>
          </p:nvPr>
        </p:nvSpPr>
        <p:spPr/>
        <p:txBody>
          <a:bodyPr/>
          <a:lstStyle/>
          <a:p>
            <a:fld id="{1D8BD707-D9CF-40AE-B4C6-C98DA3205C09}" type="datetimeFigureOut">
              <a:rPr lang="en-US" smtClean="0"/>
              <a:pPr/>
              <a:t>3/1/2017</a:t>
            </a:fld>
            <a:endParaRPr lang="en-US"/>
          </a:p>
        </p:txBody>
      </p:sp>
      <p:sp>
        <p:nvSpPr>
          <p:cNvPr id="3" name="Контейнер за долния колонтитул 2"/>
          <p:cNvSpPr>
            <a:spLocks noGrp="1"/>
          </p:cNvSpPr>
          <p:nvPr>
            <p:ph type="ftr" sz="quarter" idx="11"/>
          </p:nvPr>
        </p:nvSpPr>
        <p:spPr/>
        <p:txBody>
          <a:bodyPr/>
          <a:lstStyle/>
          <a:p>
            <a:endParaRPr lang="en-US"/>
          </a:p>
        </p:txBody>
      </p:sp>
      <p:sp>
        <p:nvSpPr>
          <p:cNvPr id="4" name="Контейнер за номер на слайда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Съдържание с надпис">
    <p:bg>
      <p:bgRef idx="1001">
        <a:schemeClr val="bg1"/>
      </p:bgRef>
    </p:bg>
    <p:spTree>
      <p:nvGrpSpPr>
        <p:cNvPr id="1" name=""/>
        <p:cNvGrpSpPr/>
        <p:nvPr/>
      </p:nvGrpSpPr>
      <p:grpSpPr>
        <a:xfrm>
          <a:off x="0" y="0"/>
          <a:ext cx="0" cy="0"/>
          <a:chOff x="0" y="0"/>
          <a:chExt cx="0" cy="0"/>
        </a:xfrm>
      </p:grpSpPr>
      <p:sp>
        <p:nvSpPr>
          <p:cNvPr id="10" name="Право съединение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лавие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bg-BG" smtClean="0"/>
              <a:t>Редакт. стил загл. образец</a:t>
            </a:r>
            <a:endParaRPr kumimoji="0" lang="en-US"/>
          </a:p>
        </p:txBody>
      </p:sp>
      <p:sp>
        <p:nvSpPr>
          <p:cNvPr id="3" name="Текстов контейне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bg-BG" smtClean="0"/>
              <a:t>Щракнете, за да редактирате стиловете на текста в образеца</a:t>
            </a:r>
          </a:p>
        </p:txBody>
      </p:sp>
      <p:sp>
        <p:nvSpPr>
          <p:cNvPr id="8" name="Право съединение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аво съединение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аво съединение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авоъгъл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аво съединение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Контейнер за съдържание 17"/>
          <p:cNvSpPr>
            <a:spLocks noGrp="1"/>
          </p:cNvSpPr>
          <p:nvPr>
            <p:ph sz="quarter" idx="1"/>
          </p:nvPr>
        </p:nvSpPr>
        <p:spPr>
          <a:xfrm>
            <a:off x="304800" y="274320"/>
            <a:ext cx="5638800" cy="6327648"/>
          </a:xfrm>
        </p:spPr>
        <p:txBody>
          <a:bodyPr/>
          <a:lstStyle/>
          <a:p>
            <a:pPr lvl="0" eaLnBrk="1" latinLnBrk="0" hangingPunct="1"/>
            <a:r>
              <a:rPr lang="bg-BG" smtClean="0"/>
              <a:t>Щракнете, за да редактирате стиловете на текста в образеца</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21" name="Контейнер за дата 20"/>
          <p:cNvSpPr>
            <a:spLocks noGrp="1"/>
          </p:cNvSpPr>
          <p:nvPr>
            <p:ph type="dt" sz="half" idx="14"/>
          </p:nvPr>
        </p:nvSpPr>
        <p:spPr/>
        <p:txBody>
          <a:bodyPr rtlCol="0"/>
          <a:lstStyle/>
          <a:p>
            <a:fld id="{1D8BD707-D9CF-40AE-B4C6-C98DA3205C09}" type="datetimeFigureOut">
              <a:rPr lang="en-US" smtClean="0"/>
              <a:pPr/>
              <a:t>3/1/2017</a:t>
            </a:fld>
            <a:endParaRPr lang="en-US"/>
          </a:p>
        </p:txBody>
      </p:sp>
      <p:sp>
        <p:nvSpPr>
          <p:cNvPr id="22" name="Контейнер за номер на слайда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Контейнер за долния колонтитул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Картина с надпис">
    <p:spTree>
      <p:nvGrpSpPr>
        <p:cNvPr id="1" name=""/>
        <p:cNvGrpSpPr/>
        <p:nvPr/>
      </p:nvGrpSpPr>
      <p:grpSpPr>
        <a:xfrm>
          <a:off x="0" y="0"/>
          <a:ext cx="0" cy="0"/>
          <a:chOff x="0" y="0"/>
          <a:chExt cx="0" cy="0"/>
        </a:xfrm>
      </p:grpSpPr>
      <p:sp>
        <p:nvSpPr>
          <p:cNvPr id="9" name="Право съединение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лавие 1"/>
          <p:cNvSpPr>
            <a:spLocks noGrp="1"/>
          </p:cNvSpPr>
          <p:nvPr>
            <p:ph type="title"/>
          </p:nvPr>
        </p:nvSpPr>
        <p:spPr>
          <a:xfrm rot="5400000">
            <a:off x="3350133" y="3200400"/>
            <a:ext cx="6309360" cy="457200"/>
          </a:xfrm>
        </p:spPr>
        <p:txBody>
          <a:bodyPr anchor="b"/>
          <a:lstStyle>
            <a:lvl1pPr algn="l">
              <a:buNone/>
              <a:defRPr sz="2000" b="1"/>
            </a:lvl1pPr>
          </a:lstStyle>
          <a:p>
            <a:r>
              <a:rPr kumimoji="0" lang="bg-BG" smtClean="0"/>
              <a:t>Редакт. стил загл. образец</a:t>
            </a:r>
            <a:endParaRPr kumimoji="0" lang="en-US"/>
          </a:p>
        </p:txBody>
      </p:sp>
      <p:sp>
        <p:nvSpPr>
          <p:cNvPr id="3" name="Контейнер за картина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bg-BG" smtClean="0"/>
              <a:t>Щракнете върху иконата, за да добавите картина</a:t>
            </a:r>
            <a:endParaRPr kumimoji="0" lang="en-US" dirty="0"/>
          </a:p>
        </p:txBody>
      </p:sp>
      <p:sp>
        <p:nvSpPr>
          <p:cNvPr id="4" name="Текстов контейне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bg-BG" smtClean="0"/>
              <a:t>Щракнете, за да редактирате стиловете на текста в образеца</a:t>
            </a:r>
          </a:p>
        </p:txBody>
      </p:sp>
      <p:sp>
        <p:nvSpPr>
          <p:cNvPr id="10" name="Право съединение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авоъгъл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 съединение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аво съединение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аво съединение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Контейнер за дата 16"/>
          <p:cNvSpPr>
            <a:spLocks noGrp="1"/>
          </p:cNvSpPr>
          <p:nvPr>
            <p:ph type="dt" sz="half" idx="10"/>
          </p:nvPr>
        </p:nvSpPr>
        <p:spPr/>
        <p:txBody>
          <a:bodyPr rtlCol="0"/>
          <a:lstStyle/>
          <a:p>
            <a:fld id="{1D8BD707-D9CF-40AE-B4C6-C98DA3205C09}" type="datetimeFigureOut">
              <a:rPr lang="en-US" smtClean="0"/>
              <a:pPr/>
              <a:t>3/1/2017</a:t>
            </a:fld>
            <a:endParaRPr lang="en-US"/>
          </a:p>
        </p:txBody>
      </p:sp>
      <p:sp>
        <p:nvSpPr>
          <p:cNvPr id="18" name="Контейнер за номер на слайда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Контейнер за долния колонтитул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аво съединение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Контейнер за заглавие 21"/>
          <p:cNvSpPr>
            <a:spLocks noGrp="1"/>
          </p:cNvSpPr>
          <p:nvPr>
            <p:ph type="title"/>
          </p:nvPr>
        </p:nvSpPr>
        <p:spPr>
          <a:xfrm>
            <a:off x="457200" y="274638"/>
            <a:ext cx="7467600" cy="1143000"/>
          </a:xfrm>
          <a:prstGeom prst="rect">
            <a:avLst/>
          </a:prstGeom>
        </p:spPr>
        <p:txBody>
          <a:bodyPr vert="horz" anchor="b">
            <a:normAutofit/>
          </a:bodyPr>
          <a:lstStyle/>
          <a:p>
            <a:r>
              <a:rPr kumimoji="0" lang="bg-BG" smtClean="0"/>
              <a:t>Редакт. стил загл. образец</a:t>
            </a:r>
            <a:endParaRPr kumimoji="0" lang="en-US"/>
          </a:p>
        </p:txBody>
      </p:sp>
      <p:sp>
        <p:nvSpPr>
          <p:cNvPr id="13" name="Текстов контейне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bg-BG" smtClean="0"/>
              <a:t>Щракнете, за да редактирате стиловете на текста в образеца</a:t>
            </a:r>
          </a:p>
          <a:p>
            <a:pPr lvl="1" eaLnBrk="1" latinLnBrk="0" hangingPunct="1"/>
            <a:r>
              <a:rPr kumimoji="0" lang="bg-BG" smtClean="0"/>
              <a:t>Второ ниво</a:t>
            </a:r>
          </a:p>
          <a:p>
            <a:pPr lvl="2" eaLnBrk="1" latinLnBrk="0" hangingPunct="1"/>
            <a:r>
              <a:rPr kumimoji="0" lang="bg-BG" smtClean="0"/>
              <a:t>Трето ниво</a:t>
            </a:r>
          </a:p>
          <a:p>
            <a:pPr lvl="3" eaLnBrk="1" latinLnBrk="0" hangingPunct="1"/>
            <a:r>
              <a:rPr kumimoji="0" lang="bg-BG" smtClean="0"/>
              <a:t>Четвърто ниво</a:t>
            </a:r>
          </a:p>
          <a:p>
            <a:pPr lvl="4" eaLnBrk="1" latinLnBrk="0" hangingPunct="1"/>
            <a:r>
              <a:rPr kumimoji="0" lang="bg-BG" smtClean="0"/>
              <a:t>Пето ниво</a:t>
            </a:r>
            <a:endParaRPr kumimoji="0" lang="en-US"/>
          </a:p>
        </p:txBody>
      </p:sp>
      <p:sp>
        <p:nvSpPr>
          <p:cNvPr id="14" name="Контейнер за 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3/1/2017</a:t>
            </a:fld>
            <a:endParaRPr lang="en-US"/>
          </a:p>
        </p:txBody>
      </p:sp>
      <p:sp>
        <p:nvSpPr>
          <p:cNvPr id="3" name="Контейнер за долния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Право съединение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аво съединение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авоъгъл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 съединение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Контейнер за номер на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ctrTitle"/>
          </p:nvPr>
        </p:nvSpPr>
        <p:spPr/>
        <p:txBody>
          <a:bodyPr>
            <a:normAutofit fontScale="90000"/>
          </a:bodyPr>
          <a:lstStyle/>
          <a:p>
            <a:r>
              <a:rPr lang="bg-BG" dirty="0" smtClean="0"/>
              <a:t>Юридически актове </a:t>
            </a:r>
            <a:r>
              <a:rPr lang="bg-BG" smtClean="0"/>
              <a:t>и правонарушения.</a:t>
            </a:r>
            <a:r>
              <a:rPr lang="bg-BG" dirty="0" smtClean="0"/>
              <a:t/>
            </a:r>
            <a:br>
              <a:rPr lang="bg-BG" dirty="0" smtClean="0"/>
            </a:br>
            <a:r>
              <a:rPr lang="bg-BG" dirty="0" smtClean="0"/>
              <a:t/>
            </a:r>
            <a:br>
              <a:rPr lang="bg-BG" dirty="0" smtClean="0"/>
            </a:br>
            <a:endParaRPr lang="bg-BG" dirty="0"/>
          </a:p>
        </p:txBody>
      </p:sp>
      <p:sp>
        <p:nvSpPr>
          <p:cNvPr id="3" name="Подзаглавие 2"/>
          <p:cNvSpPr>
            <a:spLocks noGrp="1"/>
          </p:cNvSpPr>
          <p:nvPr>
            <p:ph type="subTitle" idx="1"/>
          </p:nvPr>
        </p:nvSpPr>
        <p:spPr/>
        <p:txBody>
          <a:bodyPr/>
          <a:lstStyle/>
          <a:p>
            <a:r>
              <a:rPr lang="bg-BG" dirty="0" smtClean="0"/>
              <a:t>Гл. ас. д-р Симеон Гройсман</a:t>
            </a:r>
            <a:endParaRPr lang="bg-BG" dirty="0"/>
          </a:p>
        </p:txBody>
      </p:sp>
    </p:spTree>
    <p:extLst>
      <p:ext uri="{BB962C8B-B14F-4D97-AF65-F5344CB8AC3E}">
        <p14:creationId xmlns:p14="http://schemas.microsoft.com/office/powerpoint/2010/main" val="3547775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2D050">
            <a:alpha val="18000"/>
          </a:srgbClr>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28600" y="152400"/>
            <a:ext cx="6400800" cy="685800"/>
          </a:xfrm>
        </p:spPr>
        <p:txBody>
          <a:bodyPr>
            <a:noAutofit/>
          </a:bodyPr>
          <a:lstStyle/>
          <a:p>
            <a:pPr algn="ctr"/>
            <a:r>
              <a:rPr lang="bg-BG" sz="2400" dirty="0" smtClean="0"/>
              <a:t>Разпоредби, които ще ни помогнат, когато разглеждаме материята за ИЮА</a:t>
            </a:r>
            <a:endParaRPr lang="bg-BG" sz="2400" dirty="0"/>
          </a:p>
        </p:txBody>
      </p:sp>
      <p:sp>
        <p:nvSpPr>
          <p:cNvPr id="3" name="Контейнер за съдържание 2"/>
          <p:cNvSpPr>
            <a:spLocks noGrp="1"/>
          </p:cNvSpPr>
          <p:nvPr>
            <p:ph sz="quarter" idx="1"/>
          </p:nvPr>
        </p:nvSpPr>
        <p:spPr>
          <a:xfrm>
            <a:off x="381000" y="1066800"/>
            <a:ext cx="8153400" cy="5407152"/>
          </a:xfrm>
        </p:spPr>
        <p:txBody>
          <a:bodyPr>
            <a:normAutofit fontScale="55000" lnSpcReduction="20000"/>
          </a:bodyPr>
          <a:lstStyle/>
          <a:p>
            <a:pPr marL="0" indent="0" algn="just">
              <a:buNone/>
            </a:pPr>
            <a:r>
              <a:rPr lang="ru-RU" b="1" dirty="0" smtClean="0"/>
              <a:t>КРБ: </a:t>
            </a:r>
          </a:p>
          <a:p>
            <a:pPr marL="0" indent="0" algn="just">
              <a:buNone/>
            </a:pPr>
            <a:r>
              <a:rPr lang="ru-RU" b="1" dirty="0" smtClean="0"/>
              <a:t>Чл</a:t>
            </a:r>
            <a:r>
              <a:rPr lang="ru-RU" b="1" dirty="0"/>
              <a:t>. 86.</a:t>
            </a:r>
            <a:r>
              <a:rPr lang="ru-RU" dirty="0"/>
              <a:t> (1) </a:t>
            </a:r>
            <a:r>
              <a:rPr lang="ru-RU" dirty="0" err="1"/>
              <a:t>Народното</a:t>
            </a:r>
            <a:r>
              <a:rPr lang="ru-RU" dirty="0"/>
              <a:t> </a:t>
            </a:r>
            <a:r>
              <a:rPr lang="ru-RU" dirty="0" err="1"/>
              <a:t>събрание</a:t>
            </a:r>
            <a:r>
              <a:rPr lang="ru-RU" dirty="0"/>
              <a:t> приема </a:t>
            </a:r>
            <a:r>
              <a:rPr lang="ru-RU" dirty="0" err="1"/>
              <a:t>закони</a:t>
            </a:r>
            <a:r>
              <a:rPr lang="ru-RU" dirty="0"/>
              <a:t>, решения, декларации и </a:t>
            </a:r>
            <a:r>
              <a:rPr lang="ru-RU" dirty="0" err="1"/>
              <a:t>обръщения</a:t>
            </a:r>
            <a:r>
              <a:rPr lang="ru-RU" dirty="0"/>
              <a:t>.</a:t>
            </a:r>
          </a:p>
          <a:p>
            <a:pPr marL="0" indent="0" algn="just">
              <a:buNone/>
            </a:pPr>
            <a:r>
              <a:rPr lang="ru-RU" dirty="0"/>
              <a:t>(2) </a:t>
            </a:r>
            <a:r>
              <a:rPr lang="ru-RU" dirty="0" err="1"/>
              <a:t>Законите</a:t>
            </a:r>
            <a:r>
              <a:rPr lang="ru-RU" dirty="0"/>
              <a:t> и </a:t>
            </a:r>
            <a:r>
              <a:rPr lang="ru-RU" dirty="0" err="1"/>
              <a:t>решенията</a:t>
            </a:r>
            <a:r>
              <a:rPr lang="ru-RU" dirty="0"/>
              <a:t> на </a:t>
            </a:r>
            <a:r>
              <a:rPr lang="ru-RU" dirty="0" err="1"/>
              <a:t>Народното</a:t>
            </a:r>
            <a:r>
              <a:rPr lang="ru-RU" dirty="0"/>
              <a:t> </a:t>
            </a:r>
            <a:r>
              <a:rPr lang="ru-RU" dirty="0" err="1"/>
              <a:t>събрание</a:t>
            </a:r>
            <a:r>
              <a:rPr lang="ru-RU" dirty="0"/>
              <a:t> </a:t>
            </a:r>
            <a:r>
              <a:rPr lang="ru-RU" dirty="0" err="1"/>
              <a:t>са</a:t>
            </a:r>
            <a:r>
              <a:rPr lang="ru-RU" dirty="0"/>
              <a:t> </a:t>
            </a:r>
            <a:r>
              <a:rPr lang="ru-RU" dirty="0" err="1"/>
              <a:t>задължителни</a:t>
            </a:r>
            <a:r>
              <a:rPr lang="ru-RU" dirty="0"/>
              <a:t> за </a:t>
            </a:r>
            <a:r>
              <a:rPr lang="ru-RU" dirty="0" err="1"/>
              <a:t>всички</a:t>
            </a:r>
            <a:r>
              <a:rPr lang="ru-RU" dirty="0"/>
              <a:t> </a:t>
            </a:r>
            <a:r>
              <a:rPr lang="ru-RU" dirty="0" err="1"/>
              <a:t>държавни</a:t>
            </a:r>
            <a:r>
              <a:rPr lang="ru-RU" dirty="0"/>
              <a:t> </a:t>
            </a:r>
            <a:r>
              <a:rPr lang="ru-RU" dirty="0" err="1"/>
              <a:t>органи</a:t>
            </a:r>
            <a:r>
              <a:rPr lang="ru-RU" dirty="0"/>
              <a:t>, </a:t>
            </a:r>
            <a:r>
              <a:rPr lang="ru-RU" dirty="0" err="1"/>
              <a:t>организациите</a:t>
            </a:r>
            <a:r>
              <a:rPr lang="ru-RU" dirty="0"/>
              <a:t> и </a:t>
            </a:r>
            <a:r>
              <a:rPr lang="ru-RU" dirty="0" err="1"/>
              <a:t>гражданите</a:t>
            </a:r>
            <a:r>
              <a:rPr lang="ru-RU" dirty="0" smtClean="0"/>
              <a:t>.</a:t>
            </a:r>
          </a:p>
          <a:p>
            <a:pPr marL="0" indent="0" algn="just">
              <a:buNone/>
            </a:pPr>
            <a:endParaRPr lang="ru-RU" dirty="0"/>
          </a:p>
          <a:p>
            <a:pPr marL="0" indent="0" algn="just">
              <a:buNone/>
            </a:pPr>
            <a:r>
              <a:rPr lang="ru-RU" b="1" dirty="0"/>
              <a:t>Чл. 114.</a:t>
            </a:r>
            <a:r>
              <a:rPr lang="ru-RU" dirty="0"/>
              <a:t> </a:t>
            </a:r>
            <a:r>
              <a:rPr lang="ru-RU" dirty="0" err="1"/>
              <a:t>Въз</a:t>
            </a:r>
            <a:r>
              <a:rPr lang="ru-RU" dirty="0"/>
              <a:t> основа и в </a:t>
            </a:r>
            <a:r>
              <a:rPr lang="ru-RU" dirty="0" err="1"/>
              <a:t>изпълнение</a:t>
            </a:r>
            <a:r>
              <a:rPr lang="ru-RU" dirty="0"/>
              <a:t> на </a:t>
            </a:r>
            <a:r>
              <a:rPr lang="ru-RU" dirty="0" err="1"/>
              <a:t>законите</a:t>
            </a:r>
            <a:r>
              <a:rPr lang="ru-RU" dirty="0"/>
              <a:t> </a:t>
            </a:r>
            <a:r>
              <a:rPr lang="ru-RU" dirty="0" err="1"/>
              <a:t>Министерският</a:t>
            </a:r>
            <a:r>
              <a:rPr lang="ru-RU" dirty="0"/>
              <a:t> </a:t>
            </a:r>
            <a:r>
              <a:rPr lang="ru-RU" dirty="0" err="1"/>
              <a:t>съвет</a:t>
            </a:r>
            <a:r>
              <a:rPr lang="ru-RU" dirty="0"/>
              <a:t> приема постановления, </a:t>
            </a:r>
            <a:r>
              <a:rPr lang="ru-RU" dirty="0" err="1"/>
              <a:t>разпореждания</a:t>
            </a:r>
            <a:r>
              <a:rPr lang="ru-RU" dirty="0"/>
              <a:t> и решения. С постановления </a:t>
            </a:r>
            <a:r>
              <a:rPr lang="ru-RU" dirty="0" err="1"/>
              <a:t>Министерският</a:t>
            </a:r>
            <a:r>
              <a:rPr lang="ru-RU" dirty="0"/>
              <a:t> </a:t>
            </a:r>
            <a:r>
              <a:rPr lang="ru-RU" dirty="0" err="1"/>
              <a:t>съвет</a:t>
            </a:r>
            <a:r>
              <a:rPr lang="ru-RU" dirty="0"/>
              <a:t> приема и </a:t>
            </a:r>
            <a:r>
              <a:rPr lang="ru-RU" dirty="0" err="1"/>
              <a:t>правилници</a:t>
            </a:r>
            <a:r>
              <a:rPr lang="ru-RU" dirty="0"/>
              <a:t> и </a:t>
            </a:r>
            <a:r>
              <a:rPr lang="ru-RU" dirty="0" err="1"/>
              <a:t>наредби</a:t>
            </a:r>
            <a:r>
              <a:rPr lang="ru-RU" dirty="0"/>
              <a:t>.</a:t>
            </a:r>
            <a:endParaRPr lang="ru-RU" b="1" dirty="0" smtClean="0"/>
          </a:p>
          <a:p>
            <a:pPr marL="0" indent="0" algn="just">
              <a:buNone/>
            </a:pPr>
            <a:endParaRPr lang="ru-RU" b="1" dirty="0"/>
          </a:p>
          <a:p>
            <a:pPr marL="0" indent="0" algn="just">
              <a:buNone/>
            </a:pPr>
            <a:r>
              <a:rPr lang="ru-RU" b="1" dirty="0" smtClean="0"/>
              <a:t>АПК: Определение </a:t>
            </a:r>
            <a:r>
              <a:rPr lang="ru-RU" b="1" dirty="0"/>
              <a:t>на индивидуален </a:t>
            </a:r>
            <a:r>
              <a:rPr lang="ru-RU" b="1" dirty="0" err="1"/>
              <a:t>административен</a:t>
            </a:r>
            <a:r>
              <a:rPr lang="ru-RU" b="1" dirty="0"/>
              <a:t> </a:t>
            </a:r>
            <a:r>
              <a:rPr lang="ru-RU" b="1" dirty="0" smtClean="0"/>
              <a:t>акт</a:t>
            </a:r>
          </a:p>
          <a:p>
            <a:pPr marL="0" indent="0" algn="just">
              <a:buNone/>
            </a:pPr>
            <a:endParaRPr lang="ru-RU" b="1" dirty="0"/>
          </a:p>
          <a:p>
            <a:pPr marL="0" indent="0" algn="just">
              <a:buNone/>
            </a:pPr>
            <a:r>
              <a:rPr lang="ru-RU" b="1" dirty="0"/>
              <a:t>Чл. 21.</a:t>
            </a:r>
            <a:r>
              <a:rPr lang="ru-RU" dirty="0"/>
              <a:t> (1) Индивидуален </a:t>
            </a:r>
            <a:r>
              <a:rPr lang="ru-RU" dirty="0" err="1"/>
              <a:t>административен</a:t>
            </a:r>
            <a:r>
              <a:rPr lang="ru-RU" dirty="0"/>
              <a:t> акт е </a:t>
            </a:r>
            <a:r>
              <a:rPr lang="ru-RU" dirty="0" err="1"/>
              <a:t>изричното</a:t>
            </a:r>
            <a:r>
              <a:rPr lang="ru-RU" dirty="0"/>
              <a:t> </a:t>
            </a:r>
            <a:r>
              <a:rPr lang="ru-RU" dirty="0" err="1"/>
              <a:t>волеизявление</a:t>
            </a:r>
            <a:r>
              <a:rPr lang="ru-RU" dirty="0"/>
              <a:t> или </a:t>
            </a:r>
            <a:r>
              <a:rPr lang="ru-RU" dirty="0" err="1"/>
              <a:t>изразеното</a:t>
            </a:r>
            <a:r>
              <a:rPr lang="ru-RU" dirty="0"/>
              <a:t> с действие или бездействие </a:t>
            </a:r>
            <a:r>
              <a:rPr lang="ru-RU" dirty="0" err="1"/>
              <a:t>волеизявление</a:t>
            </a:r>
            <a:r>
              <a:rPr lang="ru-RU" dirty="0"/>
              <a:t> на </a:t>
            </a:r>
            <a:r>
              <a:rPr lang="ru-RU" dirty="0" err="1"/>
              <a:t>административен</a:t>
            </a:r>
            <a:r>
              <a:rPr lang="ru-RU" dirty="0"/>
              <a:t> орган или на друг </a:t>
            </a:r>
            <a:r>
              <a:rPr lang="ru-RU" dirty="0" err="1"/>
              <a:t>овластен</a:t>
            </a:r>
            <a:r>
              <a:rPr lang="ru-RU" dirty="0"/>
              <a:t> </a:t>
            </a:r>
            <a:r>
              <a:rPr lang="ru-RU" dirty="0" err="1"/>
              <a:t>със</a:t>
            </a:r>
            <a:r>
              <a:rPr lang="ru-RU" dirty="0"/>
              <a:t> закон за </a:t>
            </a:r>
            <a:r>
              <a:rPr lang="ru-RU" dirty="0" err="1"/>
              <a:t>това</a:t>
            </a:r>
            <a:r>
              <a:rPr lang="ru-RU" dirty="0"/>
              <a:t> орган или организация, с </a:t>
            </a:r>
            <a:r>
              <a:rPr lang="ru-RU" dirty="0" err="1"/>
              <a:t>което</a:t>
            </a:r>
            <a:r>
              <a:rPr lang="ru-RU" dirty="0"/>
              <a:t> се </a:t>
            </a:r>
            <a:r>
              <a:rPr lang="ru-RU" dirty="0" err="1"/>
              <a:t>създават</a:t>
            </a:r>
            <a:r>
              <a:rPr lang="ru-RU" dirty="0"/>
              <a:t> права или </a:t>
            </a:r>
            <a:r>
              <a:rPr lang="ru-RU" dirty="0" err="1"/>
              <a:t>задължения</a:t>
            </a:r>
            <a:r>
              <a:rPr lang="ru-RU" dirty="0"/>
              <a:t> или </a:t>
            </a:r>
            <a:r>
              <a:rPr lang="ru-RU" dirty="0" err="1"/>
              <a:t>непосредствено</a:t>
            </a:r>
            <a:r>
              <a:rPr lang="ru-RU" dirty="0"/>
              <a:t> се </a:t>
            </a:r>
            <a:r>
              <a:rPr lang="ru-RU" dirty="0" err="1"/>
              <a:t>засягат</a:t>
            </a:r>
            <a:r>
              <a:rPr lang="ru-RU" dirty="0"/>
              <a:t> права, </a:t>
            </a:r>
            <a:r>
              <a:rPr lang="ru-RU" dirty="0" err="1"/>
              <a:t>свободи</a:t>
            </a:r>
            <a:r>
              <a:rPr lang="ru-RU" dirty="0"/>
              <a:t> или </a:t>
            </a:r>
            <a:r>
              <a:rPr lang="ru-RU" dirty="0" err="1"/>
              <a:t>законни</a:t>
            </a:r>
            <a:r>
              <a:rPr lang="ru-RU" dirty="0"/>
              <a:t> </a:t>
            </a:r>
            <a:r>
              <a:rPr lang="ru-RU" dirty="0" err="1"/>
              <a:t>интереси</a:t>
            </a:r>
            <a:r>
              <a:rPr lang="ru-RU" dirty="0"/>
              <a:t> на </a:t>
            </a:r>
            <a:r>
              <a:rPr lang="ru-RU" dirty="0" err="1"/>
              <a:t>отделни</a:t>
            </a:r>
            <a:r>
              <a:rPr lang="ru-RU" dirty="0"/>
              <a:t> </a:t>
            </a:r>
            <a:r>
              <a:rPr lang="ru-RU" dirty="0" err="1"/>
              <a:t>граждани</a:t>
            </a:r>
            <a:r>
              <a:rPr lang="ru-RU" dirty="0"/>
              <a:t> или организации, </a:t>
            </a:r>
            <a:r>
              <a:rPr lang="ru-RU" dirty="0" err="1"/>
              <a:t>както</a:t>
            </a:r>
            <a:r>
              <a:rPr lang="ru-RU" dirty="0"/>
              <a:t> и </a:t>
            </a:r>
            <a:r>
              <a:rPr lang="ru-RU" dirty="0" err="1"/>
              <a:t>отказът</a:t>
            </a:r>
            <a:r>
              <a:rPr lang="ru-RU" dirty="0"/>
              <a:t> да се </a:t>
            </a:r>
            <a:r>
              <a:rPr lang="ru-RU" dirty="0" err="1"/>
              <a:t>издаде</a:t>
            </a:r>
            <a:r>
              <a:rPr lang="ru-RU" dirty="0"/>
              <a:t> </a:t>
            </a:r>
            <a:r>
              <a:rPr lang="ru-RU" dirty="0" err="1"/>
              <a:t>такъв</a:t>
            </a:r>
            <a:r>
              <a:rPr lang="ru-RU" dirty="0"/>
              <a:t> акт.</a:t>
            </a:r>
          </a:p>
          <a:p>
            <a:pPr marL="0" indent="0" algn="just">
              <a:buNone/>
            </a:pPr>
            <a:r>
              <a:rPr lang="ru-RU" dirty="0"/>
              <a:t>(2) Индивидуален </a:t>
            </a:r>
            <a:r>
              <a:rPr lang="ru-RU" dirty="0" err="1"/>
              <a:t>административен</a:t>
            </a:r>
            <a:r>
              <a:rPr lang="ru-RU" dirty="0"/>
              <a:t> акт е и </a:t>
            </a:r>
            <a:r>
              <a:rPr lang="ru-RU" dirty="0" err="1"/>
              <a:t>волеизявлението</a:t>
            </a:r>
            <a:r>
              <a:rPr lang="ru-RU" dirty="0"/>
              <a:t>, с </a:t>
            </a:r>
            <a:r>
              <a:rPr lang="ru-RU" dirty="0" err="1"/>
              <a:t>което</a:t>
            </a:r>
            <a:r>
              <a:rPr lang="ru-RU" dirty="0"/>
              <a:t> се </a:t>
            </a:r>
            <a:r>
              <a:rPr lang="ru-RU" dirty="0" err="1"/>
              <a:t>декларират</a:t>
            </a:r>
            <a:r>
              <a:rPr lang="ru-RU" dirty="0"/>
              <a:t> или </a:t>
            </a:r>
            <a:r>
              <a:rPr lang="ru-RU" dirty="0" err="1"/>
              <a:t>констатират</a:t>
            </a:r>
            <a:r>
              <a:rPr lang="ru-RU" dirty="0"/>
              <a:t> вече </a:t>
            </a:r>
            <a:r>
              <a:rPr lang="ru-RU" dirty="0" err="1"/>
              <a:t>възникнали</a:t>
            </a:r>
            <a:r>
              <a:rPr lang="ru-RU" dirty="0"/>
              <a:t> права или </a:t>
            </a:r>
            <a:r>
              <a:rPr lang="ru-RU" dirty="0" err="1"/>
              <a:t>задължения</a:t>
            </a:r>
            <a:r>
              <a:rPr lang="ru-RU" dirty="0"/>
              <a:t>.</a:t>
            </a:r>
          </a:p>
          <a:p>
            <a:pPr marL="0" indent="0" algn="just">
              <a:buNone/>
            </a:pPr>
            <a:r>
              <a:rPr lang="ru-RU" dirty="0"/>
              <a:t>(3) Индивидуален </a:t>
            </a:r>
            <a:r>
              <a:rPr lang="ru-RU" dirty="0" err="1"/>
              <a:t>административен</a:t>
            </a:r>
            <a:r>
              <a:rPr lang="ru-RU" dirty="0"/>
              <a:t> акт е и </a:t>
            </a:r>
            <a:r>
              <a:rPr lang="ru-RU" dirty="0" err="1"/>
              <a:t>волеизявлението</a:t>
            </a:r>
            <a:r>
              <a:rPr lang="ru-RU" dirty="0"/>
              <a:t> за </a:t>
            </a:r>
            <a:r>
              <a:rPr lang="ru-RU" dirty="0" err="1"/>
              <a:t>издаване</a:t>
            </a:r>
            <a:r>
              <a:rPr lang="ru-RU" dirty="0"/>
              <a:t> на документ от значение за </a:t>
            </a:r>
            <a:r>
              <a:rPr lang="ru-RU" dirty="0" err="1"/>
              <a:t>признаване</a:t>
            </a:r>
            <a:r>
              <a:rPr lang="ru-RU" dirty="0"/>
              <a:t>, </a:t>
            </a:r>
            <a:r>
              <a:rPr lang="ru-RU" dirty="0" err="1"/>
              <a:t>упражняване</a:t>
            </a:r>
            <a:r>
              <a:rPr lang="ru-RU" dirty="0"/>
              <a:t> или </a:t>
            </a:r>
            <a:r>
              <a:rPr lang="ru-RU" dirty="0" err="1"/>
              <a:t>погасяване</a:t>
            </a:r>
            <a:r>
              <a:rPr lang="ru-RU" dirty="0"/>
              <a:t> на права или </a:t>
            </a:r>
            <a:r>
              <a:rPr lang="ru-RU" dirty="0" err="1"/>
              <a:t>задължения</a:t>
            </a:r>
            <a:r>
              <a:rPr lang="ru-RU" dirty="0"/>
              <a:t>, </a:t>
            </a:r>
            <a:r>
              <a:rPr lang="ru-RU" dirty="0" err="1"/>
              <a:t>както</a:t>
            </a:r>
            <a:r>
              <a:rPr lang="ru-RU" dirty="0"/>
              <a:t> и </a:t>
            </a:r>
            <a:r>
              <a:rPr lang="ru-RU" dirty="0" err="1"/>
              <a:t>отказът</a:t>
            </a:r>
            <a:r>
              <a:rPr lang="ru-RU" dirty="0"/>
              <a:t> да се </a:t>
            </a:r>
            <a:r>
              <a:rPr lang="ru-RU" dirty="0" err="1"/>
              <a:t>издаде</a:t>
            </a:r>
            <a:r>
              <a:rPr lang="ru-RU" dirty="0"/>
              <a:t> </a:t>
            </a:r>
            <a:r>
              <a:rPr lang="ru-RU" dirty="0" err="1"/>
              <a:t>такъв</a:t>
            </a:r>
            <a:r>
              <a:rPr lang="ru-RU" dirty="0"/>
              <a:t> документ.</a:t>
            </a:r>
          </a:p>
          <a:p>
            <a:pPr marL="0" indent="0" algn="just">
              <a:buNone/>
            </a:pPr>
            <a:r>
              <a:rPr lang="ru-RU" dirty="0"/>
              <a:t>(4) Индивидуален </a:t>
            </a:r>
            <a:r>
              <a:rPr lang="ru-RU" dirty="0" err="1"/>
              <a:t>административен</a:t>
            </a:r>
            <a:r>
              <a:rPr lang="ru-RU" dirty="0"/>
              <a:t> акт е и </a:t>
            </a:r>
            <a:r>
              <a:rPr lang="ru-RU" dirty="0" err="1"/>
              <a:t>отказът</a:t>
            </a:r>
            <a:r>
              <a:rPr lang="ru-RU" dirty="0"/>
              <a:t> на </a:t>
            </a:r>
            <a:r>
              <a:rPr lang="ru-RU" dirty="0" err="1"/>
              <a:t>административен</a:t>
            </a:r>
            <a:r>
              <a:rPr lang="ru-RU" dirty="0"/>
              <a:t> орган да </a:t>
            </a:r>
            <a:r>
              <a:rPr lang="ru-RU" dirty="0" err="1"/>
              <a:t>извърши</a:t>
            </a:r>
            <a:r>
              <a:rPr lang="ru-RU" dirty="0"/>
              <a:t> или да се </a:t>
            </a:r>
            <a:r>
              <a:rPr lang="ru-RU" dirty="0" err="1"/>
              <a:t>въздържи</a:t>
            </a:r>
            <a:r>
              <a:rPr lang="ru-RU" dirty="0"/>
              <a:t> от определено действие.</a:t>
            </a:r>
          </a:p>
          <a:p>
            <a:pPr marL="0" indent="0" algn="just">
              <a:buNone/>
            </a:pPr>
            <a:r>
              <a:rPr lang="ru-RU" dirty="0"/>
              <a:t>(5) Не </a:t>
            </a:r>
            <a:r>
              <a:rPr lang="ru-RU" dirty="0" err="1"/>
              <a:t>са</a:t>
            </a:r>
            <a:r>
              <a:rPr lang="ru-RU" dirty="0"/>
              <a:t> </a:t>
            </a:r>
            <a:r>
              <a:rPr lang="ru-RU" dirty="0" err="1"/>
              <a:t>индивидуални</a:t>
            </a:r>
            <a:r>
              <a:rPr lang="ru-RU" dirty="0"/>
              <a:t> </a:t>
            </a:r>
            <a:r>
              <a:rPr lang="ru-RU" dirty="0" err="1"/>
              <a:t>административни</a:t>
            </a:r>
            <a:r>
              <a:rPr lang="ru-RU" dirty="0"/>
              <a:t> </a:t>
            </a:r>
            <a:r>
              <a:rPr lang="ru-RU" dirty="0" err="1"/>
              <a:t>актове</a:t>
            </a:r>
            <a:r>
              <a:rPr lang="ru-RU" dirty="0"/>
              <a:t> </a:t>
            </a:r>
            <a:r>
              <a:rPr lang="ru-RU" dirty="0" err="1"/>
              <a:t>волеизявленията</a:t>
            </a:r>
            <a:r>
              <a:rPr lang="ru-RU" dirty="0"/>
              <a:t>, </a:t>
            </a:r>
            <a:r>
              <a:rPr lang="ru-RU" dirty="0" err="1"/>
              <a:t>действията</a:t>
            </a:r>
            <a:r>
              <a:rPr lang="ru-RU" dirty="0"/>
              <a:t> и </a:t>
            </a:r>
            <a:r>
              <a:rPr lang="ru-RU" dirty="0" err="1"/>
              <a:t>бездействията</a:t>
            </a:r>
            <a:r>
              <a:rPr lang="ru-RU" dirty="0"/>
              <a:t>, </a:t>
            </a:r>
            <a:r>
              <a:rPr lang="ru-RU" dirty="0" err="1"/>
              <a:t>когато</a:t>
            </a:r>
            <a:r>
              <a:rPr lang="ru-RU" dirty="0"/>
              <a:t> </a:t>
            </a:r>
            <a:r>
              <a:rPr lang="ru-RU" dirty="0" err="1"/>
              <a:t>са</a:t>
            </a:r>
            <a:r>
              <a:rPr lang="ru-RU" dirty="0"/>
              <a:t> част от </a:t>
            </a:r>
            <a:r>
              <a:rPr lang="ru-RU" dirty="0" err="1"/>
              <a:t>производствата</a:t>
            </a:r>
            <a:r>
              <a:rPr lang="ru-RU" dirty="0"/>
              <a:t> по </a:t>
            </a:r>
            <a:r>
              <a:rPr lang="ru-RU" dirty="0" err="1"/>
              <a:t>издаване</a:t>
            </a:r>
            <a:r>
              <a:rPr lang="ru-RU" dirty="0"/>
              <a:t> или </a:t>
            </a:r>
            <a:r>
              <a:rPr lang="ru-RU" dirty="0" err="1"/>
              <a:t>изпълнение</a:t>
            </a:r>
            <a:r>
              <a:rPr lang="ru-RU" dirty="0"/>
              <a:t> на </a:t>
            </a:r>
            <a:r>
              <a:rPr lang="ru-RU" dirty="0" err="1"/>
              <a:t>индивидуални</a:t>
            </a:r>
            <a:r>
              <a:rPr lang="ru-RU" dirty="0"/>
              <a:t> или общи </a:t>
            </a:r>
            <a:r>
              <a:rPr lang="ru-RU" dirty="0" err="1"/>
              <a:t>административни</a:t>
            </a:r>
            <a:r>
              <a:rPr lang="ru-RU" dirty="0"/>
              <a:t> </a:t>
            </a:r>
            <a:r>
              <a:rPr lang="ru-RU" dirty="0" err="1"/>
              <a:t>актове</a:t>
            </a:r>
            <a:r>
              <a:rPr lang="ru-RU" dirty="0"/>
              <a:t> или </a:t>
            </a:r>
            <a:r>
              <a:rPr lang="ru-RU" dirty="0" err="1"/>
              <a:t>са</a:t>
            </a:r>
            <a:r>
              <a:rPr lang="ru-RU" dirty="0"/>
              <a:t> част от </a:t>
            </a:r>
            <a:r>
              <a:rPr lang="ru-RU" dirty="0" err="1"/>
              <a:t>производствата</a:t>
            </a:r>
            <a:r>
              <a:rPr lang="ru-RU" dirty="0"/>
              <a:t> по </a:t>
            </a:r>
            <a:r>
              <a:rPr lang="ru-RU" dirty="0" err="1"/>
              <a:t>издаване</a:t>
            </a:r>
            <a:r>
              <a:rPr lang="ru-RU" dirty="0"/>
              <a:t> на </a:t>
            </a:r>
            <a:r>
              <a:rPr lang="ru-RU" dirty="0" err="1"/>
              <a:t>нормативни</a:t>
            </a:r>
            <a:r>
              <a:rPr lang="ru-RU" dirty="0"/>
              <a:t> </a:t>
            </a:r>
            <a:r>
              <a:rPr lang="ru-RU" dirty="0" err="1"/>
              <a:t>актове</a:t>
            </a:r>
            <a:r>
              <a:rPr lang="ru-RU" dirty="0"/>
              <a:t>.</a:t>
            </a:r>
          </a:p>
          <a:p>
            <a:pPr algn="just"/>
            <a:r>
              <a:rPr lang="ru-RU" dirty="0"/>
              <a:t/>
            </a:r>
            <a:br>
              <a:rPr lang="ru-RU" dirty="0"/>
            </a:br>
            <a:endParaRPr lang="bg-BG" dirty="0"/>
          </a:p>
        </p:txBody>
      </p:sp>
    </p:spTree>
    <p:extLst>
      <p:ext uri="{BB962C8B-B14F-4D97-AF65-F5344CB8AC3E}">
        <p14:creationId xmlns:p14="http://schemas.microsoft.com/office/powerpoint/2010/main" val="1647936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sz="quarter" idx="1"/>
          </p:nvPr>
        </p:nvSpPr>
        <p:spPr>
          <a:xfrm>
            <a:off x="457200" y="1600200"/>
            <a:ext cx="8077200" cy="4873752"/>
          </a:xfrm>
        </p:spPr>
        <p:txBody>
          <a:bodyPr/>
          <a:lstStyle/>
          <a:p>
            <a:pPr algn="just"/>
            <a:r>
              <a:rPr lang="bg-BG" dirty="0" smtClean="0"/>
              <a:t>Какво представлява „волята“, която казваме, че се формира и изразява при юридическите актове?</a:t>
            </a:r>
          </a:p>
          <a:p>
            <a:pPr algn="just"/>
            <a:r>
              <a:rPr lang="bg-BG" dirty="0" smtClean="0"/>
              <a:t>Какви видове Индивидуални юридически актове познавате (вж. подробната таблица в края на учебника на проф. Р. </a:t>
            </a:r>
            <a:r>
              <a:rPr lang="bg-BG" dirty="0" smtClean="0"/>
              <a:t>Ташев – при видовете ЮФ)</a:t>
            </a:r>
            <a:r>
              <a:rPr lang="bg-BG" dirty="0" smtClean="0"/>
              <a:t>?</a:t>
            </a:r>
          </a:p>
          <a:p>
            <a:pPr algn="just"/>
            <a:r>
              <a:rPr lang="bg-BG" dirty="0" smtClean="0"/>
              <a:t>Каква </a:t>
            </a:r>
            <a:r>
              <a:rPr lang="bg-BG" dirty="0" smtClean="0"/>
              <a:t>е разликата между Индивидуалните и Нормативните ЮА?</a:t>
            </a:r>
          </a:p>
          <a:p>
            <a:pPr lvl="1" algn="just"/>
            <a:r>
              <a:rPr lang="bg-BG" dirty="0" smtClean="0"/>
              <a:t>Отчетете, че в тази презентация разглеждане ИЮА, докато на НЮА обърнахме внимание в материята на правните източници – вж. презентация № 7.</a:t>
            </a:r>
            <a:endParaRPr lang="bg-BG" dirty="0"/>
          </a:p>
        </p:txBody>
      </p:sp>
    </p:spTree>
    <p:extLst>
      <p:ext uri="{BB962C8B-B14F-4D97-AF65-F5344CB8AC3E}">
        <p14:creationId xmlns:p14="http://schemas.microsoft.com/office/powerpoint/2010/main" val="3737721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pPr algn="ctr"/>
            <a:r>
              <a:rPr lang="bg-BG" b="1" dirty="0" smtClean="0"/>
              <a:t>Правонарушенията</a:t>
            </a:r>
            <a:endParaRPr lang="bg-BG" b="1" dirty="0"/>
          </a:p>
        </p:txBody>
      </p:sp>
      <p:sp>
        <p:nvSpPr>
          <p:cNvPr id="3" name="Контейнер за съдържание 2"/>
          <p:cNvSpPr>
            <a:spLocks noGrp="1"/>
          </p:cNvSpPr>
          <p:nvPr>
            <p:ph sz="quarter" idx="1"/>
          </p:nvPr>
        </p:nvSpPr>
        <p:spPr/>
        <p:txBody>
          <a:bodyPr/>
          <a:lstStyle/>
          <a:p>
            <a:r>
              <a:rPr lang="bg-BG" dirty="0" smtClean="0"/>
              <a:t>Какво </a:t>
            </a:r>
            <a:r>
              <a:rPr lang="bg-BG" dirty="0" err="1" smtClean="0"/>
              <a:t>харатеризира</a:t>
            </a:r>
            <a:r>
              <a:rPr lang="bg-BG" dirty="0" smtClean="0"/>
              <a:t> онези ЮФ, които наричаме правонарушения?</a:t>
            </a:r>
          </a:p>
          <a:p>
            <a:r>
              <a:rPr lang="bg-BG" dirty="0" smtClean="0"/>
              <a:t>Какво отличава правонарушенията от „правните аномалии“ (вж. </a:t>
            </a:r>
            <a:r>
              <a:rPr lang="bg-BG" dirty="0" err="1" smtClean="0"/>
              <a:t>у-ка</a:t>
            </a:r>
            <a:r>
              <a:rPr lang="bg-BG" dirty="0" smtClean="0"/>
              <a:t> на проф. Ташев)?</a:t>
            </a:r>
          </a:p>
          <a:p>
            <a:r>
              <a:rPr lang="bg-BG" dirty="0" smtClean="0"/>
              <a:t>Какво наричаме „състав на правонарушението“?</a:t>
            </a:r>
          </a:p>
          <a:p>
            <a:r>
              <a:rPr lang="bg-BG" dirty="0" smtClean="0"/>
              <a:t>Какви са правните последици на едно правонарушение?</a:t>
            </a:r>
          </a:p>
          <a:p>
            <a:r>
              <a:rPr lang="bg-BG" dirty="0" smtClean="0"/>
              <a:t>Какви видове правонарушения познавате?</a:t>
            </a:r>
            <a:endParaRPr lang="bg-BG" dirty="0"/>
          </a:p>
        </p:txBody>
      </p:sp>
    </p:spTree>
    <p:extLst>
      <p:ext uri="{BB962C8B-B14F-4D97-AF65-F5344CB8AC3E}">
        <p14:creationId xmlns:p14="http://schemas.microsoft.com/office/powerpoint/2010/main" val="2571158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pPr algn="ctr"/>
            <a:r>
              <a:rPr lang="bg-BG" b="1" dirty="0" smtClean="0"/>
              <a:t>Правонарушенията</a:t>
            </a:r>
            <a:endParaRPr lang="bg-BG" b="1" dirty="0"/>
          </a:p>
        </p:txBody>
      </p:sp>
      <p:sp>
        <p:nvSpPr>
          <p:cNvPr id="3" name="Контейнер за съдържание 2"/>
          <p:cNvSpPr>
            <a:spLocks noGrp="1"/>
          </p:cNvSpPr>
          <p:nvPr>
            <p:ph sz="quarter" idx="1"/>
          </p:nvPr>
        </p:nvSpPr>
        <p:spPr/>
        <p:txBody>
          <a:bodyPr/>
          <a:lstStyle/>
          <a:p>
            <a:r>
              <a:rPr lang="bg-BG" dirty="0" smtClean="0"/>
              <a:t>Какво </a:t>
            </a:r>
            <a:r>
              <a:rPr lang="bg-BG" dirty="0" err="1" smtClean="0"/>
              <a:t>харатеризира</a:t>
            </a:r>
            <a:r>
              <a:rPr lang="bg-BG" dirty="0" smtClean="0"/>
              <a:t> онези ЮФ, които наричаме правонарушения?</a:t>
            </a:r>
          </a:p>
          <a:p>
            <a:r>
              <a:rPr lang="bg-BG" dirty="0" smtClean="0"/>
              <a:t>Какво отличава правонарушенията от „правните аномалии“ (вж. </a:t>
            </a:r>
            <a:r>
              <a:rPr lang="bg-BG" dirty="0" err="1" smtClean="0"/>
              <a:t>у-ка</a:t>
            </a:r>
            <a:r>
              <a:rPr lang="bg-BG" dirty="0" smtClean="0"/>
              <a:t> на проф. Ташев)?</a:t>
            </a:r>
          </a:p>
          <a:p>
            <a:r>
              <a:rPr lang="bg-BG" dirty="0" smtClean="0"/>
              <a:t>Какво наричаме „състав на правонарушението“?</a:t>
            </a:r>
          </a:p>
          <a:p>
            <a:r>
              <a:rPr lang="bg-BG" dirty="0" smtClean="0"/>
              <a:t>Какви са правните последици на едно правонарушение?</a:t>
            </a:r>
          </a:p>
          <a:p>
            <a:r>
              <a:rPr lang="bg-BG" dirty="0" smtClean="0"/>
              <a:t>Какви видове правонарушения познавате?</a:t>
            </a:r>
            <a:endParaRPr lang="bg-BG" dirty="0"/>
          </a:p>
        </p:txBody>
      </p:sp>
    </p:spTree>
    <p:extLst>
      <p:ext uri="{BB962C8B-B14F-4D97-AF65-F5344CB8AC3E}">
        <p14:creationId xmlns:p14="http://schemas.microsoft.com/office/powerpoint/2010/main" val="3587406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pPr algn="ctr"/>
            <a:r>
              <a:rPr lang="bg-BG" b="1" dirty="0" smtClean="0"/>
              <a:t>Състав на правонарушението</a:t>
            </a:r>
            <a:endParaRPr lang="bg-BG" b="1" dirty="0"/>
          </a:p>
        </p:txBody>
      </p:sp>
      <p:sp>
        <p:nvSpPr>
          <p:cNvPr id="3" name="Контейнер за съдържание 2"/>
          <p:cNvSpPr>
            <a:spLocks noGrp="1"/>
          </p:cNvSpPr>
          <p:nvPr>
            <p:ph sz="quarter" idx="1"/>
          </p:nvPr>
        </p:nvSpPr>
        <p:spPr/>
        <p:txBody>
          <a:bodyPr/>
          <a:lstStyle/>
          <a:p>
            <a:r>
              <a:rPr lang="bg-BG" dirty="0" smtClean="0"/>
              <a:t>Обективна страна:</a:t>
            </a:r>
          </a:p>
          <a:p>
            <a:pPr lvl="1"/>
            <a:r>
              <a:rPr lang="bg-BG" dirty="0" smtClean="0"/>
              <a:t>Деяние (</a:t>
            </a:r>
            <a:r>
              <a:rPr lang="bg-BG" dirty="0" err="1" smtClean="0"/>
              <a:t>противоправно</a:t>
            </a:r>
            <a:r>
              <a:rPr lang="bg-BG" dirty="0" smtClean="0"/>
              <a:t> и </a:t>
            </a:r>
            <a:r>
              <a:rPr lang="bg-BG" dirty="0" err="1" smtClean="0"/>
              <a:t>общественонежелано</a:t>
            </a:r>
            <a:r>
              <a:rPr lang="bg-BG" dirty="0" smtClean="0"/>
              <a:t>);</a:t>
            </a:r>
          </a:p>
          <a:p>
            <a:pPr lvl="1"/>
            <a:r>
              <a:rPr lang="bg-BG" dirty="0" smtClean="0"/>
              <a:t>Причинно-следствена връзка (</a:t>
            </a:r>
            <a:r>
              <a:rPr lang="bg-BG" dirty="0" err="1" smtClean="0"/>
              <a:t>разгран</a:t>
            </a:r>
            <a:r>
              <a:rPr lang="bg-BG" dirty="0" smtClean="0"/>
              <a:t>. с нормативната връзка);</a:t>
            </a:r>
          </a:p>
          <a:p>
            <a:pPr lvl="1"/>
            <a:r>
              <a:rPr lang="bg-BG" dirty="0" smtClean="0"/>
              <a:t>Вреда;</a:t>
            </a:r>
          </a:p>
          <a:p>
            <a:r>
              <a:rPr lang="bg-BG" dirty="0" smtClean="0"/>
              <a:t>Субективна страна:</a:t>
            </a:r>
          </a:p>
          <a:p>
            <a:pPr lvl="1"/>
            <a:r>
              <a:rPr lang="bg-BG" dirty="0" smtClean="0"/>
              <a:t>Вменяемост;</a:t>
            </a:r>
          </a:p>
          <a:p>
            <a:pPr lvl="1"/>
            <a:r>
              <a:rPr lang="bg-BG" dirty="0" smtClean="0"/>
              <a:t>Вина;</a:t>
            </a:r>
          </a:p>
          <a:p>
            <a:pPr lvl="1"/>
            <a:r>
              <a:rPr lang="bg-BG" dirty="0" smtClean="0"/>
              <a:t>Допълнителни характеристики на правонарушението:</a:t>
            </a:r>
          </a:p>
          <a:p>
            <a:pPr lvl="2"/>
            <a:r>
              <a:rPr lang="bg-BG" dirty="0" smtClean="0"/>
              <a:t>Мотиви;</a:t>
            </a:r>
          </a:p>
          <a:p>
            <a:pPr lvl="2"/>
            <a:r>
              <a:rPr lang="bg-BG" dirty="0" smtClean="0"/>
              <a:t>Цели;</a:t>
            </a:r>
          </a:p>
          <a:p>
            <a:pPr lvl="2"/>
            <a:r>
              <a:rPr lang="bg-BG" dirty="0" smtClean="0"/>
              <a:t>Субективно състояние на дееца.</a:t>
            </a:r>
            <a:endParaRPr lang="bg-BG" dirty="0"/>
          </a:p>
        </p:txBody>
      </p:sp>
    </p:spTree>
    <p:extLst>
      <p:ext uri="{BB962C8B-B14F-4D97-AF65-F5344CB8AC3E}">
        <p14:creationId xmlns:p14="http://schemas.microsoft.com/office/powerpoint/2010/main" val="3735825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81000" y="381000"/>
            <a:ext cx="6324600" cy="503238"/>
          </a:xfrm>
        </p:spPr>
        <p:txBody>
          <a:bodyPr>
            <a:normAutofit fontScale="90000"/>
          </a:bodyPr>
          <a:lstStyle/>
          <a:p>
            <a:r>
              <a:rPr lang="bg-BG" b="1" i="1" dirty="0" smtClean="0"/>
              <a:t>Към характеристиката на обективната страна</a:t>
            </a:r>
            <a:endParaRPr lang="bg-BG" b="1" i="1" dirty="0"/>
          </a:p>
        </p:txBody>
      </p:sp>
      <p:sp>
        <p:nvSpPr>
          <p:cNvPr id="3" name="Контейнер за съдържание 2"/>
          <p:cNvSpPr>
            <a:spLocks noGrp="1"/>
          </p:cNvSpPr>
          <p:nvPr>
            <p:ph sz="quarter" idx="1"/>
          </p:nvPr>
        </p:nvSpPr>
        <p:spPr>
          <a:xfrm>
            <a:off x="457200" y="838200"/>
            <a:ext cx="8153400" cy="5635752"/>
          </a:xfrm>
        </p:spPr>
        <p:txBody>
          <a:bodyPr>
            <a:normAutofit fontScale="77500" lnSpcReduction="20000"/>
          </a:bodyPr>
          <a:lstStyle/>
          <a:p>
            <a:pPr algn="just"/>
            <a:r>
              <a:rPr lang="bg-BG" b="1" dirty="0" err="1"/>
              <a:t>Противоправност</a:t>
            </a:r>
            <a:endParaRPr lang="bg-BG" b="1" dirty="0"/>
          </a:p>
          <a:p>
            <a:pPr marL="0" indent="0" algn="just">
              <a:buNone/>
            </a:pPr>
            <a:r>
              <a:rPr lang="bg-BG" dirty="0"/>
              <a:t>Относно престъпленията:  КРБ: Чл. 5.(3) Никой не може да бъде осъден за действие или бездействие, което не е било обявено </a:t>
            </a:r>
            <a:r>
              <a:rPr lang="bg-BG" dirty="0" smtClean="0"/>
              <a:t>1от </a:t>
            </a:r>
            <a:r>
              <a:rPr lang="bg-BG" dirty="0"/>
              <a:t>закона за престъпление към момента на извършването му.  Относно административните нарушения:  ЗАНН: Чл. 2. (1) Деянията, които съставляват административни нарушения, и съответните за тях наказания, се определят със закон или указ.</a:t>
            </a:r>
          </a:p>
          <a:p>
            <a:pPr algn="just"/>
            <a:r>
              <a:rPr lang="bg-BG" b="1" dirty="0" smtClean="0"/>
              <a:t>Понятието </a:t>
            </a:r>
            <a:r>
              <a:rPr lang="bg-BG" b="1" dirty="0"/>
              <a:t>за обществена опасност в НК</a:t>
            </a:r>
          </a:p>
          <a:p>
            <a:pPr marL="0" indent="0" algn="just">
              <a:buNone/>
            </a:pPr>
            <a:r>
              <a:rPr lang="bg-BG" dirty="0"/>
              <a:t>Чл. 10. (Изм. - ДВ, бр. 50 от 1995 г.) </a:t>
            </a:r>
            <a:r>
              <a:rPr lang="bg-BG" dirty="0" err="1"/>
              <a:t>Общественоопасно</a:t>
            </a:r>
            <a:r>
              <a:rPr lang="bg-BG" dirty="0"/>
              <a:t> е деянието, което застрашава или уврежда личността, правата на гражданите, собствеността, установения с Конституцията правов ред в Република България или други интереси, защитени от правото.</a:t>
            </a:r>
          </a:p>
          <a:p>
            <a:pPr algn="just"/>
            <a:r>
              <a:rPr lang="bg-BG" b="1" dirty="0"/>
              <a:t>Обстоятелства, изключващи обществената опасност, предвидени в </a:t>
            </a:r>
            <a:r>
              <a:rPr lang="bg-BG" b="1" dirty="0" smtClean="0"/>
              <a:t>НК:</a:t>
            </a:r>
          </a:p>
          <a:p>
            <a:pPr lvl="1" algn="just"/>
            <a:r>
              <a:rPr lang="bg-BG" dirty="0" smtClean="0"/>
              <a:t>Неизбежна отбрана (чл. 12 от НК);</a:t>
            </a:r>
          </a:p>
          <a:p>
            <a:pPr lvl="1" algn="just"/>
            <a:r>
              <a:rPr lang="ru-RU" dirty="0" err="1" smtClean="0"/>
              <a:t>Причиняване</a:t>
            </a:r>
            <a:r>
              <a:rPr lang="ru-RU" dirty="0" smtClean="0"/>
              <a:t> </a:t>
            </a:r>
            <a:r>
              <a:rPr lang="ru-RU" dirty="0"/>
              <a:t>на вреди на лице, </a:t>
            </a:r>
            <a:r>
              <a:rPr lang="ru-RU" dirty="0" err="1"/>
              <a:t>извършило</a:t>
            </a:r>
            <a:r>
              <a:rPr lang="ru-RU" dirty="0"/>
              <a:t> </a:t>
            </a:r>
            <a:r>
              <a:rPr lang="ru-RU" dirty="0" err="1"/>
              <a:t>престъпление</a:t>
            </a:r>
            <a:r>
              <a:rPr lang="ru-RU" dirty="0"/>
              <a:t> при </a:t>
            </a:r>
            <a:r>
              <a:rPr lang="ru-RU" dirty="0" err="1"/>
              <a:t>неговото</a:t>
            </a:r>
            <a:r>
              <a:rPr lang="ru-RU" dirty="0"/>
              <a:t> </a:t>
            </a:r>
            <a:r>
              <a:rPr lang="ru-RU" dirty="0" err="1"/>
              <a:t>задържане</a:t>
            </a:r>
            <a:r>
              <a:rPr lang="ru-RU" dirty="0"/>
              <a:t> за </a:t>
            </a:r>
            <a:r>
              <a:rPr lang="ru-RU" dirty="0" err="1"/>
              <a:t>предаване</a:t>
            </a:r>
            <a:r>
              <a:rPr lang="ru-RU" dirty="0"/>
              <a:t> на </a:t>
            </a:r>
            <a:r>
              <a:rPr lang="ru-RU" dirty="0" err="1"/>
              <a:t>органите</a:t>
            </a:r>
            <a:r>
              <a:rPr lang="ru-RU" dirty="0"/>
              <a:t> на </a:t>
            </a:r>
            <a:r>
              <a:rPr lang="ru-RU" dirty="0" err="1"/>
              <a:t>властта</a:t>
            </a:r>
            <a:r>
              <a:rPr lang="ru-RU" dirty="0"/>
              <a:t> и </a:t>
            </a:r>
            <a:r>
              <a:rPr lang="ru-RU" dirty="0" err="1"/>
              <a:t>предотвратяване</a:t>
            </a:r>
            <a:r>
              <a:rPr lang="ru-RU" dirty="0"/>
              <a:t> на </a:t>
            </a:r>
            <a:r>
              <a:rPr lang="ru-RU" dirty="0" err="1"/>
              <a:t>възможността</a:t>
            </a:r>
            <a:r>
              <a:rPr lang="ru-RU" dirty="0"/>
              <a:t> за </a:t>
            </a:r>
            <a:r>
              <a:rPr lang="ru-RU" dirty="0" err="1"/>
              <a:t>извършване</a:t>
            </a:r>
            <a:r>
              <a:rPr lang="ru-RU" dirty="0"/>
              <a:t> на </a:t>
            </a:r>
            <a:r>
              <a:rPr lang="ru-RU" dirty="0" err="1"/>
              <a:t>друго</a:t>
            </a:r>
            <a:r>
              <a:rPr lang="ru-RU" dirty="0"/>
              <a:t> </a:t>
            </a:r>
            <a:r>
              <a:rPr lang="ru-RU" dirty="0" err="1" smtClean="0"/>
              <a:t>престъпление</a:t>
            </a:r>
            <a:r>
              <a:rPr lang="ru-RU" dirty="0" smtClean="0"/>
              <a:t> (чл. 12а от НК);</a:t>
            </a:r>
          </a:p>
          <a:p>
            <a:pPr lvl="1" algn="just"/>
            <a:r>
              <a:rPr lang="ru-RU" dirty="0" smtClean="0"/>
              <a:t>Деяние, </a:t>
            </a:r>
            <a:r>
              <a:rPr lang="ru-RU" dirty="0" err="1" smtClean="0"/>
              <a:t>извършено</a:t>
            </a:r>
            <a:r>
              <a:rPr lang="ru-RU" dirty="0" smtClean="0"/>
              <a:t> от </a:t>
            </a:r>
            <a:r>
              <a:rPr lang="ru-RU" dirty="0" err="1" smtClean="0"/>
              <a:t>служител</a:t>
            </a:r>
            <a:r>
              <a:rPr lang="ru-RU" dirty="0" smtClean="0"/>
              <a:t> </a:t>
            </a:r>
            <a:r>
              <a:rPr lang="ru-RU" dirty="0"/>
              <a:t>под </a:t>
            </a:r>
            <a:r>
              <a:rPr lang="ru-RU" dirty="0" err="1"/>
              <a:t>прикритие</a:t>
            </a:r>
            <a:r>
              <a:rPr lang="ru-RU" dirty="0"/>
              <a:t> в </a:t>
            </a:r>
            <a:r>
              <a:rPr lang="ru-RU" dirty="0" err="1"/>
              <a:t>рамките</a:t>
            </a:r>
            <a:r>
              <a:rPr lang="ru-RU" dirty="0"/>
              <a:t> на </a:t>
            </a:r>
            <a:r>
              <a:rPr lang="ru-RU" dirty="0" err="1"/>
              <a:t>определените</a:t>
            </a:r>
            <a:r>
              <a:rPr lang="ru-RU" dirty="0"/>
              <a:t> </a:t>
            </a:r>
            <a:r>
              <a:rPr lang="ru-RU" dirty="0" err="1"/>
              <a:t>му</a:t>
            </a:r>
            <a:r>
              <a:rPr lang="ru-RU" dirty="0"/>
              <a:t> </a:t>
            </a:r>
            <a:r>
              <a:rPr lang="ru-RU" dirty="0" err="1"/>
              <a:t>правомощия</a:t>
            </a:r>
            <a:r>
              <a:rPr lang="ru-RU" dirty="0"/>
              <a:t> по </a:t>
            </a:r>
            <a:r>
              <a:rPr lang="ru-RU" dirty="0" smtClean="0"/>
              <a:t>закон (чл. 12б от НК);</a:t>
            </a:r>
          </a:p>
          <a:p>
            <a:pPr lvl="1" algn="just"/>
            <a:r>
              <a:rPr lang="ru-RU" dirty="0" err="1" smtClean="0"/>
              <a:t>Крайна</a:t>
            </a:r>
            <a:r>
              <a:rPr lang="ru-RU" dirty="0" smtClean="0"/>
              <a:t> </a:t>
            </a:r>
            <a:r>
              <a:rPr lang="ru-RU" dirty="0" err="1" smtClean="0"/>
              <a:t>необходимост</a:t>
            </a:r>
            <a:r>
              <a:rPr lang="ru-RU" dirty="0" smtClean="0"/>
              <a:t> (чл. 13 от НК);</a:t>
            </a:r>
          </a:p>
          <a:p>
            <a:pPr lvl="1" algn="just"/>
            <a:r>
              <a:rPr lang="ru-RU" dirty="0" smtClean="0"/>
              <a:t>Оправдан </a:t>
            </a:r>
            <a:r>
              <a:rPr lang="ru-RU" dirty="0" err="1" smtClean="0"/>
              <a:t>стопански</a:t>
            </a:r>
            <a:r>
              <a:rPr lang="ru-RU" dirty="0" smtClean="0"/>
              <a:t> риск (чл. 13а от НК).</a:t>
            </a:r>
            <a:endParaRPr lang="bg-BG" dirty="0" smtClean="0"/>
          </a:p>
          <a:p>
            <a:pPr lvl="1" algn="just"/>
            <a:endParaRPr lang="bg-BG" b="1" dirty="0"/>
          </a:p>
          <a:p>
            <a:pPr marL="0" indent="0" algn="just">
              <a:buNone/>
            </a:pPr>
            <a:endParaRPr lang="bg-BG" dirty="0"/>
          </a:p>
        </p:txBody>
      </p:sp>
    </p:spTree>
    <p:extLst>
      <p:ext uri="{BB962C8B-B14F-4D97-AF65-F5344CB8AC3E}">
        <p14:creationId xmlns:p14="http://schemas.microsoft.com/office/powerpoint/2010/main" val="930928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81000" y="381000"/>
            <a:ext cx="6324600" cy="503238"/>
          </a:xfrm>
        </p:spPr>
        <p:txBody>
          <a:bodyPr>
            <a:normAutofit fontScale="90000"/>
          </a:bodyPr>
          <a:lstStyle/>
          <a:p>
            <a:r>
              <a:rPr lang="bg-BG" b="1" i="1" dirty="0" smtClean="0"/>
              <a:t>Към характеристиката на субективната страна</a:t>
            </a:r>
            <a:endParaRPr lang="bg-BG" b="1" i="1" dirty="0"/>
          </a:p>
        </p:txBody>
      </p:sp>
      <p:sp>
        <p:nvSpPr>
          <p:cNvPr id="3" name="Контейнер за съдържание 2"/>
          <p:cNvSpPr>
            <a:spLocks noGrp="1"/>
          </p:cNvSpPr>
          <p:nvPr>
            <p:ph sz="quarter" idx="1"/>
          </p:nvPr>
        </p:nvSpPr>
        <p:spPr>
          <a:xfrm>
            <a:off x="457200" y="838200"/>
            <a:ext cx="8153400" cy="5635752"/>
          </a:xfrm>
        </p:spPr>
        <p:txBody>
          <a:bodyPr>
            <a:normAutofit fontScale="85000" lnSpcReduction="10000"/>
          </a:bodyPr>
          <a:lstStyle/>
          <a:p>
            <a:pPr algn="just"/>
            <a:r>
              <a:rPr lang="ru-RU" b="1" dirty="0"/>
              <a:t>Чл. 11</a:t>
            </a:r>
            <a:r>
              <a:rPr lang="ru-RU" b="1" dirty="0" smtClean="0"/>
              <a:t>. НК</a:t>
            </a:r>
            <a:r>
              <a:rPr lang="ru-RU" dirty="0"/>
              <a:t> (1) </a:t>
            </a:r>
            <a:r>
              <a:rPr lang="ru-RU" dirty="0" err="1"/>
              <a:t>Общественоопасното</a:t>
            </a:r>
            <a:r>
              <a:rPr lang="ru-RU" dirty="0"/>
              <a:t> деяние е </a:t>
            </a:r>
            <a:r>
              <a:rPr lang="ru-RU" dirty="0" err="1"/>
              <a:t>извършено</a:t>
            </a:r>
            <a:r>
              <a:rPr lang="ru-RU" dirty="0"/>
              <a:t> виновно, </a:t>
            </a:r>
            <a:r>
              <a:rPr lang="ru-RU" dirty="0" err="1"/>
              <a:t>когато</a:t>
            </a:r>
            <a:r>
              <a:rPr lang="ru-RU" dirty="0"/>
              <a:t> е </a:t>
            </a:r>
            <a:r>
              <a:rPr lang="ru-RU" dirty="0" err="1"/>
              <a:t>умишлено</a:t>
            </a:r>
            <a:r>
              <a:rPr lang="ru-RU" dirty="0"/>
              <a:t> или </a:t>
            </a:r>
            <a:r>
              <a:rPr lang="ru-RU" dirty="0" err="1"/>
              <a:t>непредпазливо</a:t>
            </a:r>
            <a:r>
              <a:rPr lang="ru-RU" dirty="0"/>
              <a:t>.</a:t>
            </a:r>
          </a:p>
          <a:p>
            <a:pPr marL="0" indent="0" algn="just">
              <a:buNone/>
            </a:pPr>
            <a:r>
              <a:rPr lang="ru-RU" dirty="0"/>
              <a:t>(2) </a:t>
            </a:r>
            <a:r>
              <a:rPr lang="ru-RU" dirty="0" err="1"/>
              <a:t>Деянието</a:t>
            </a:r>
            <a:r>
              <a:rPr lang="ru-RU" dirty="0"/>
              <a:t> е </a:t>
            </a:r>
            <a:r>
              <a:rPr lang="ru-RU" b="1" u="sng" dirty="0" err="1"/>
              <a:t>умишлено</a:t>
            </a:r>
            <a:r>
              <a:rPr lang="ru-RU" dirty="0"/>
              <a:t>, </a:t>
            </a:r>
            <a:r>
              <a:rPr lang="ru-RU" dirty="0" err="1"/>
              <a:t>когато</a:t>
            </a:r>
            <a:r>
              <a:rPr lang="ru-RU" dirty="0"/>
              <a:t> </a:t>
            </a:r>
            <a:r>
              <a:rPr lang="ru-RU" dirty="0" err="1"/>
              <a:t>деецът</a:t>
            </a:r>
            <a:r>
              <a:rPr lang="ru-RU" dirty="0"/>
              <a:t> е </a:t>
            </a:r>
            <a:r>
              <a:rPr lang="ru-RU" dirty="0" err="1"/>
              <a:t>съзнавал</a:t>
            </a:r>
            <a:r>
              <a:rPr lang="ru-RU" dirty="0"/>
              <a:t> </a:t>
            </a:r>
            <a:r>
              <a:rPr lang="ru-RU" dirty="0" err="1"/>
              <a:t>общественоопасния</a:t>
            </a:r>
            <a:r>
              <a:rPr lang="ru-RU" dirty="0"/>
              <a:t> </a:t>
            </a:r>
            <a:r>
              <a:rPr lang="ru-RU" dirty="0" err="1"/>
              <a:t>му</a:t>
            </a:r>
            <a:r>
              <a:rPr lang="ru-RU" dirty="0"/>
              <a:t> характер, </a:t>
            </a:r>
            <a:r>
              <a:rPr lang="ru-RU" dirty="0" err="1"/>
              <a:t>предвиждал</a:t>
            </a:r>
            <a:r>
              <a:rPr lang="ru-RU" dirty="0"/>
              <a:t> е </a:t>
            </a:r>
            <a:r>
              <a:rPr lang="ru-RU" dirty="0" err="1"/>
              <a:t>неговите</a:t>
            </a:r>
            <a:r>
              <a:rPr lang="ru-RU" dirty="0"/>
              <a:t> </a:t>
            </a:r>
            <a:r>
              <a:rPr lang="ru-RU" dirty="0" err="1"/>
              <a:t>общественоопасни</a:t>
            </a:r>
            <a:r>
              <a:rPr lang="ru-RU" dirty="0"/>
              <a:t> </a:t>
            </a:r>
            <a:r>
              <a:rPr lang="ru-RU" dirty="0" err="1"/>
              <a:t>последици</a:t>
            </a:r>
            <a:r>
              <a:rPr lang="ru-RU" dirty="0"/>
              <a:t> и е </a:t>
            </a:r>
            <a:r>
              <a:rPr lang="ru-RU" dirty="0" smtClean="0"/>
              <a:t>искал </a:t>
            </a:r>
            <a:r>
              <a:rPr lang="en-US" dirty="0" smtClean="0">
                <a:solidFill>
                  <a:srgbClr val="FF0000"/>
                </a:solidFill>
              </a:rPr>
              <a:t>[</a:t>
            </a:r>
            <a:r>
              <a:rPr lang="bg-BG" dirty="0" smtClean="0">
                <a:solidFill>
                  <a:srgbClr val="FF0000"/>
                </a:solidFill>
              </a:rPr>
              <a:t>= пряк умисъл</a:t>
            </a:r>
            <a:r>
              <a:rPr lang="en-US" dirty="0" smtClean="0">
                <a:solidFill>
                  <a:srgbClr val="FF0000"/>
                </a:solidFill>
              </a:rPr>
              <a:t>]</a:t>
            </a:r>
            <a:r>
              <a:rPr lang="ru-RU" dirty="0" smtClean="0"/>
              <a:t> </a:t>
            </a:r>
            <a:r>
              <a:rPr lang="ru-RU" dirty="0"/>
              <a:t>или </a:t>
            </a:r>
            <a:r>
              <a:rPr lang="ru-RU" dirty="0" smtClean="0"/>
              <a:t>допускал </a:t>
            </a:r>
            <a:r>
              <a:rPr lang="en-US" dirty="0">
                <a:solidFill>
                  <a:srgbClr val="FF0000"/>
                </a:solidFill>
              </a:rPr>
              <a:t>[</a:t>
            </a:r>
            <a:r>
              <a:rPr lang="bg-BG" dirty="0">
                <a:solidFill>
                  <a:srgbClr val="FF0000"/>
                </a:solidFill>
              </a:rPr>
              <a:t>= </a:t>
            </a:r>
            <a:r>
              <a:rPr lang="bg-BG" dirty="0" smtClean="0">
                <a:solidFill>
                  <a:srgbClr val="FF0000"/>
                </a:solidFill>
              </a:rPr>
              <a:t>евентуален умисъл</a:t>
            </a:r>
            <a:r>
              <a:rPr lang="en-US" dirty="0">
                <a:solidFill>
                  <a:srgbClr val="FF0000"/>
                </a:solidFill>
              </a:rPr>
              <a:t>]</a:t>
            </a:r>
            <a:r>
              <a:rPr lang="ru-RU" dirty="0" smtClean="0">
                <a:solidFill>
                  <a:srgbClr val="FF0000"/>
                </a:solidFill>
              </a:rPr>
              <a:t> </a:t>
            </a:r>
            <a:r>
              <a:rPr lang="ru-RU" dirty="0" err="1"/>
              <a:t>настъпването</a:t>
            </a:r>
            <a:r>
              <a:rPr lang="ru-RU" dirty="0"/>
              <a:t> на </a:t>
            </a:r>
            <a:r>
              <a:rPr lang="ru-RU" dirty="0" err="1"/>
              <a:t>тези</a:t>
            </a:r>
            <a:r>
              <a:rPr lang="ru-RU" dirty="0"/>
              <a:t> </a:t>
            </a:r>
            <a:r>
              <a:rPr lang="ru-RU" dirty="0" err="1"/>
              <a:t>последици</a:t>
            </a:r>
            <a:r>
              <a:rPr lang="ru-RU" dirty="0"/>
              <a:t>.</a:t>
            </a:r>
          </a:p>
          <a:p>
            <a:pPr marL="0" indent="0" algn="just">
              <a:buNone/>
            </a:pPr>
            <a:r>
              <a:rPr lang="ru-RU" dirty="0"/>
              <a:t>(3) </a:t>
            </a:r>
            <a:r>
              <a:rPr lang="ru-RU" dirty="0" err="1"/>
              <a:t>Деянието</a:t>
            </a:r>
            <a:r>
              <a:rPr lang="ru-RU" dirty="0"/>
              <a:t> е </a:t>
            </a:r>
            <a:r>
              <a:rPr lang="ru-RU" b="1" u="sng" dirty="0" err="1"/>
              <a:t>непредпазливо</a:t>
            </a:r>
            <a:r>
              <a:rPr lang="ru-RU" dirty="0"/>
              <a:t>, </a:t>
            </a:r>
            <a:r>
              <a:rPr lang="ru-RU" dirty="0" err="1"/>
              <a:t>когато</a:t>
            </a:r>
            <a:r>
              <a:rPr lang="ru-RU" dirty="0"/>
              <a:t> </a:t>
            </a:r>
            <a:r>
              <a:rPr lang="ru-RU" dirty="0" err="1"/>
              <a:t>деецът</a:t>
            </a:r>
            <a:r>
              <a:rPr lang="ru-RU" dirty="0"/>
              <a:t> не е </a:t>
            </a:r>
            <a:r>
              <a:rPr lang="ru-RU" dirty="0" err="1"/>
              <a:t>предвиждал</a:t>
            </a:r>
            <a:r>
              <a:rPr lang="ru-RU" dirty="0"/>
              <a:t> </a:t>
            </a:r>
            <a:r>
              <a:rPr lang="ru-RU" dirty="0" err="1"/>
              <a:t>настъпването</a:t>
            </a:r>
            <a:r>
              <a:rPr lang="ru-RU" dirty="0"/>
              <a:t> на </a:t>
            </a:r>
            <a:r>
              <a:rPr lang="ru-RU" dirty="0" err="1"/>
              <a:t>общественоопасните</a:t>
            </a:r>
            <a:r>
              <a:rPr lang="ru-RU" dirty="0"/>
              <a:t> </a:t>
            </a:r>
            <a:r>
              <a:rPr lang="ru-RU" dirty="0" err="1"/>
              <a:t>последици</a:t>
            </a:r>
            <a:r>
              <a:rPr lang="ru-RU" dirty="0"/>
              <a:t>, но е бил </a:t>
            </a:r>
            <a:r>
              <a:rPr lang="ru-RU" dirty="0" err="1"/>
              <a:t>длъжен</a:t>
            </a:r>
            <a:r>
              <a:rPr lang="ru-RU" dirty="0"/>
              <a:t> и е </a:t>
            </a:r>
            <a:r>
              <a:rPr lang="ru-RU" dirty="0" err="1"/>
              <a:t>могъл</a:t>
            </a:r>
            <a:r>
              <a:rPr lang="ru-RU" dirty="0"/>
              <a:t> да </a:t>
            </a:r>
            <a:r>
              <a:rPr lang="ru-RU" dirty="0" err="1"/>
              <a:t>ги</a:t>
            </a:r>
            <a:r>
              <a:rPr lang="ru-RU" dirty="0"/>
              <a:t> </a:t>
            </a:r>
            <a:r>
              <a:rPr lang="ru-RU" dirty="0" err="1" smtClean="0"/>
              <a:t>предвиди</a:t>
            </a:r>
            <a:r>
              <a:rPr lang="ru-RU" dirty="0" smtClean="0"/>
              <a:t> </a:t>
            </a:r>
            <a:r>
              <a:rPr lang="en-US" dirty="0">
                <a:solidFill>
                  <a:srgbClr val="FF0000"/>
                </a:solidFill>
              </a:rPr>
              <a:t>[</a:t>
            </a:r>
            <a:r>
              <a:rPr lang="bg-BG" dirty="0">
                <a:solidFill>
                  <a:srgbClr val="FF0000"/>
                </a:solidFill>
              </a:rPr>
              <a:t>= </a:t>
            </a:r>
            <a:r>
              <a:rPr lang="bg-BG" dirty="0" smtClean="0">
                <a:solidFill>
                  <a:srgbClr val="FF0000"/>
                </a:solidFill>
              </a:rPr>
              <a:t>небрежност</a:t>
            </a:r>
            <a:r>
              <a:rPr lang="en-US" dirty="0" smtClean="0">
                <a:solidFill>
                  <a:srgbClr val="FF0000"/>
                </a:solidFill>
              </a:rPr>
              <a:t>]</a:t>
            </a:r>
            <a:r>
              <a:rPr lang="ru-RU" dirty="0" smtClean="0"/>
              <a:t>, </a:t>
            </a:r>
            <a:r>
              <a:rPr lang="ru-RU" dirty="0"/>
              <a:t>или </a:t>
            </a:r>
            <a:r>
              <a:rPr lang="ru-RU" dirty="0" err="1"/>
              <a:t>когато</a:t>
            </a:r>
            <a:r>
              <a:rPr lang="ru-RU" dirty="0"/>
              <a:t> е </a:t>
            </a:r>
            <a:r>
              <a:rPr lang="ru-RU" dirty="0" err="1"/>
              <a:t>предвиждал</a:t>
            </a:r>
            <a:r>
              <a:rPr lang="ru-RU" dirty="0"/>
              <a:t> </a:t>
            </a:r>
            <a:r>
              <a:rPr lang="ru-RU" dirty="0" err="1"/>
              <a:t>настъпването</a:t>
            </a:r>
            <a:r>
              <a:rPr lang="ru-RU" dirty="0"/>
              <a:t> на </a:t>
            </a:r>
            <a:r>
              <a:rPr lang="ru-RU" dirty="0" err="1"/>
              <a:t>тези</a:t>
            </a:r>
            <a:r>
              <a:rPr lang="ru-RU" dirty="0"/>
              <a:t> </a:t>
            </a:r>
            <a:r>
              <a:rPr lang="ru-RU" dirty="0" err="1"/>
              <a:t>последици</a:t>
            </a:r>
            <a:r>
              <a:rPr lang="ru-RU" dirty="0"/>
              <a:t>, но е </a:t>
            </a:r>
            <a:r>
              <a:rPr lang="ru-RU" dirty="0" err="1"/>
              <a:t>мислил</a:t>
            </a:r>
            <a:r>
              <a:rPr lang="ru-RU" dirty="0"/>
              <a:t> да </a:t>
            </a:r>
            <a:r>
              <a:rPr lang="ru-RU" dirty="0" err="1"/>
              <a:t>ги</a:t>
            </a:r>
            <a:r>
              <a:rPr lang="ru-RU" dirty="0"/>
              <a:t> </a:t>
            </a:r>
            <a:r>
              <a:rPr lang="ru-RU" dirty="0" smtClean="0"/>
              <a:t>предотврати </a:t>
            </a:r>
            <a:r>
              <a:rPr lang="en-US" dirty="0">
                <a:solidFill>
                  <a:srgbClr val="FF0000"/>
                </a:solidFill>
              </a:rPr>
              <a:t>[</a:t>
            </a:r>
            <a:r>
              <a:rPr lang="bg-BG" dirty="0">
                <a:solidFill>
                  <a:srgbClr val="FF0000"/>
                </a:solidFill>
              </a:rPr>
              <a:t>= </a:t>
            </a:r>
            <a:r>
              <a:rPr lang="bg-BG" dirty="0" smtClean="0">
                <a:solidFill>
                  <a:srgbClr val="FF0000"/>
                </a:solidFill>
              </a:rPr>
              <a:t>самонадеяност</a:t>
            </a:r>
            <a:r>
              <a:rPr lang="en-US" dirty="0" smtClean="0">
                <a:solidFill>
                  <a:srgbClr val="FF0000"/>
                </a:solidFill>
              </a:rPr>
              <a:t>]</a:t>
            </a:r>
            <a:r>
              <a:rPr lang="ru-RU" dirty="0" smtClean="0"/>
              <a:t>.</a:t>
            </a:r>
            <a:endParaRPr lang="ru-RU" dirty="0"/>
          </a:p>
          <a:p>
            <a:pPr marL="0" indent="0" algn="just">
              <a:buNone/>
            </a:pPr>
            <a:r>
              <a:rPr lang="ru-RU" dirty="0"/>
              <a:t>(4) </a:t>
            </a:r>
            <a:r>
              <a:rPr lang="ru-RU" dirty="0" err="1"/>
              <a:t>Непредпазливите</a:t>
            </a:r>
            <a:r>
              <a:rPr lang="ru-RU" dirty="0"/>
              <a:t> деяния </a:t>
            </a:r>
            <a:r>
              <a:rPr lang="ru-RU" dirty="0" err="1"/>
              <a:t>са</a:t>
            </a:r>
            <a:r>
              <a:rPr lang="ru-RU" dirty="0"/>
              <a:t> </a:t>
            </a:r>
            <a:r>
              <a:rPr lang="ru-RU" dirty="0" err="1"/>
              <a:t>наказуеми</a:t>
            </a:r>
            <a:r>
              <a:rPr lang="ru-RU" dirty="0"/>
              <a:t> само в </a:t>
            </a:r>
            <a:r>
              <a:rPr lang="ru-RU" dirty="0" err="1"/>
              <a:t>предвидените</a:t>
            </a:r>
            <a:r>
              <a:rPr lang="ru-RU" dirty="0"/>
              <a:t> от закона случаи</a:t>
            </a:r>
            <a:r>
              <a:rPr lang="ru-RU" dirty="0" smtClean="0"/>
              <a:t>.</a:t>
            </a:r>
            <a:endParaRPr lang="en-US" dirty="0" smtClean="0"/>
          </a:p>
          <a:p>
            <a:pPr marL="0" indent="0" algn="just">
              <a:buNone/>
            </a:pPr>
            <a:endParaRPr lang="ru-RU" dirty="0" smtClean="0"/>
          </a:p>
          <a:p>
            <a:pPr algn="just"/>
            <a:r>
              <a:rPr lang="ru-RU" dirty="0" smtClean="0">
                <a:solidFill>
                  <a:srgbClr val="00B0F0"/>
                </a:solidFill>
              </a:rPr>
              <a:t>В </a:t>
            </a:r>
            <a:r>
              <a:rPr lang="ru-RU" dirty="0" err="1" smtClean="0">
                <a:solidFill>
                  <a:srgbClr val="00B0F0"/>
                </a:solidFill>
              </a:rPr>
              <a:t>наказателното</a:t>
            </a:r>
            <a:r>
              <a:rPr lang="ru-RU" dirty="0" smtClean="0">
                <a:solidFill>
                  <a:srgbClr val="00B0F0"/>
                </a:solidFill>
              </a:rPr>
              <a:t> право при </a:t>
            </a:r>
            <a:r>
              <a:rPr lang="ru-RU" dirty="0" err="1" smtClean="0">
                <a:solidFill>
                  <a:srgbClr val="00B0F0"/>
                </a:solidFill>
              </a:rPr>
              <a:t>вината</a:t>
            </a:r>
            <a:r>
              <a:rPr lang="ru-RU" dirty="0" smtClean="0">
                <a:solidFill>
                  <a:srgbClr val="00B0F0"/>
                </a:solidFill>
              </a:rPr>
              <a:t> </a:t>
            </a:r>
            <a:r>
              <a:rPr lang="ru-RU" dirty="0" err="1" smtClean="0">
                <a:solidFill>
                  <a:srgbClr val="00B0F0"/>
                </a:solidFill>
              </a:rPr>
              <a:t>специално</a:t>
            </a:r>
            <a:r>
              <a:rPr lang="ru-RU" dirty="0" smtClean="0">
                <a:solidFill>
                  <a:srgbClr val="00B0F0"/>
                </a:solidFill>
              </a:rPr>
              <a:t> се </a:t>
            </a:r>
            <a:r>
              <a:rPr lang="ru-RU" dirty="0" err="1" smtClean="0">
                <a:solidFill>
                  <a:srgbClr val="00B0F0"/>
                </a:solidFill>
              </a:rPr>
              <a:t>разграничава</a:t>
            </a:r>
            <a:r>
              <a:rPr lang="ru-RU" dirty="0" smtClean="0">
                <a:solidFill>
                  <a:srgbClr val="00B0F0"/>
                </a:solidFill>
              </a:rPr>
              <a:t> </a:t>
            </a:r>
            <a:r>
              <a:rPr lang="ru-RU" b="1" i="1" u="sng" dirty="0" err="1" smtClean="0">
                <a:solidFill>
                  <a:srgbClr val="00B0F0"/>
                </a:solidFill>
              </a:rPr>
              <a:t>интелектуален</a:t>
            </a:r>
            <a:r>
              <a:rPr lang="ru-RU" i="1" dirty="0" smtClean="0">
                <a:solidFill>
                  <a:srgbClr val="00B0F0"/>
                </a:solidFill>
              </a:rPr>
              <a:t> </a:t>
            </a:r>
            <a:r>
              <a:rPr lang="en-US" i="1" dirty="0" smtClean="0">
                <a:solidFill>
                  <a:srgbClr val="00B0F0"/>
                </a:solidFill>
              </a:rPr>
              <a:t>[</a:t>
            </a:r>
            <a:r>
              <a:rPr lang="bg-BG" i="1" dirty="0" smtClean="0">
                <a:solidFill>
                  <a:srgbClr val="00B0F0"/>
                </a:solidFill>
              </a:rPr>
              <a:t>да разбира свойството и значението на деянието си</a:t>
            </a:r>
            <a:r>
              <a:rPr lang="en-US" i="1" dirty="0" smtClean="0">
                <a:solidFill>
                  <a:srgbClr val="00B0F0"/>
                </a:solidFill>
              </a:rPr>
              <a:t>] </a:t>
            </a:r>
            <a:r>
              <a:rPr lang="bg-BG" dirty="0" smtClean="0">
                <a:solidFill>
                  <a:srgbClr val="00B0F0"/>
                </a:solidFill>
              </a:rPr>
              <a:t>и </a:t>
            </a:r>
            <a:r>
              <a:rPr lang="bg-BG" b="1" i="1" u="sng" dirty="0" smtClean="0">
                <a:solidFill>
                  <a:srgbClr val="00B0F0"/>
                </a:solidFill>
              </a:rPr>
              <a:t>волеви</a:t>
            </a:r>
            <a:r>
              <a:rPr lang="bg-BG" i="1" dirty="0" smtClean="0">
                <a:solidFill>
                  <a:srgbClr val="00B0F0"/>
                </a:solidFill>
              </a:rPr>
              <a:t> </a:t>
            </a:r>
            <a:r>
              <a:rPr lang="en-US" i="1" dirty="0" smtClean="0">
                <a:solidFill>
                  <a:srgbClr val="00B0F0"/>
                </a:solidFill>
              </a:rPr>
              <a:t>[</a:t>
            </a:r>
            <a:r>
              <a:rPr lang="bg-BG" i="1" dirty="0" smtClean="0">
                <a:solidFill>
                  <a:srgbClr val="00B0F0"/>
                </a:solidFill>
              </a:rPr>
              <a:t>да може да контролира поведението си</a:t>
            </a:r>
            <a:r>
              <a:rPr lang="en-US" i="1" dirty="0" smtClean="0">
                <a:solidFill>
                  <a:srgbClr val="00B0F0"/>
                </a:solidFill>
              </a:rPr>
              <a:t>]</a:t>
            </a:r>
            <a:r>
              <a:rPr lang="bg-BG" i="1" dirty="0">
                <a:solidFill>
                  <a:srgbClr val="00B0F0"/>
                </a:solidFill>
              </a:rPr>
              <a:t> </a:t>
            </a:r>
            <a:r>
              <a:rPr lang="bg-BG" dirty="0" smtClean="0">
                <a:solidFill>
                  <a:srgbClr val="00B0F0"/>
                </a:solidFill>
              </a:rPr>
              <a:t>момент</a:t>
            </a:r>
            <a:r>
              <a:rPr lang="en-US" i="1" dirty="0" smtClean="0">
                <a:solidFill>
                  <a:srgbClr val="00B0F0"/>
                </a:solidFill>
              </a:rPr>
              <a:t>.</a:t>
            </a:r>
            <a:endParaRPr lang="ru-RU" dirty="0">
              <a:solidFill>
                <a:srgbClr val="00B0F0"/>
              </a:solidFill>
            </a:endParaRPr>
          </a:p>
          <a:p>
            <a:pPr marL="0" indent="0" algn="just">
              <a:buNone/>
            </a:pPr>
            <a:endParaRPr lang="bg-BG" dirty="0" smtClean="0"/>
          </a:p>
          <a:p>
            <a:pPr marL="0" indent="0" algn="just">
              <a:buNone/>
            </a:pPr>
            <a:endParaRPr lang="bg-BG" dirty="0"/>
          </a:p>
        </p:txBody>
      </p:sp>
    </p:spTree>
    <p:extLst>
      <p:ext uri="{BB962C8B-B14F-4D97-AF65-F5344CB8AC3E}">
        <p14:creationId xmlns:p14="http://schemas.microsoft.com/office/powerpoint/2010/main" val="281946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pPr algn="ctr"/>
            <a:r>
              <a:rPr lang="bg-BG" b="1" dirty="0" err="1" smtClean="0"/>
              <a:t>Деликтоспособност</a:t>
            </a:r>
            <a:r>
              <a:rPr lang="bg-BG" b="1" dirty="0" smtClean="0"/>
              <a:t> – Правонарушение – Юридическа отговорност - Санкция</a:t>
            </a:r>
            <a:endParaRPr lang="bg-BG" b="1" dirty="0"/>
          </a:p>
        </p:txBody>
      </p:sp>
      <p:sp>
        <p:nvSpPr>
          <p:cNvPr id="3" name="Контейнер за съдържание 2"/>
          <p:cNvSpPr>
            <a:spLocks noGrp="1"/>
          </p:cNvSpPr>
          <p:nvPr>
            <p:ph sz="quarter" idx="1"/>
          </p:nvPr>
        </p:nvSpPr>
        <p:spPr>
          <a:xfrm>
            <a:off x="457200" y="1600200"/>
            <a:ext cx="8001000" cy="5105400"/>
          </a:xfrm>
        </p:spPr>
        <p:txBody>
          <a:bodyPr>
            <a:normAutofit fontScale="92500" lnSpcReduction="20000"/>
          </a:bodyPr>
          <a:lstStyle/>
          <a:p>
            <a:pPr algn="just"/>
            <a:r>
              <a:rPr lang="bg-BG" dirty="0" err="1"/>
              <a:t>Деликтоспособността</a:t>
            </a:r>
            <a:r>
              <a:rPr lang="bg-BG" dirty="0"/>
              <a:t> е характеристика на правонарушителя. Това е неговото качество да може да бъде подведен под юридическа отговорност за извършваните от него правонарушения</a:t>
            </a:r>
            <a:r>
              <a:rPr lang="bg-BG" dirty="0" smtClean="0"/>
              <a:t>.</a:t>
            </a:r>
          </a:p>
          <a:p>
            <a:pPr lvl="1" algn="just"/>
            <a:r>
              <a:rPr lang="bg-BG" dirty="0"/>
              <a:t>Дефиниция: С този въпрос ще се занимаваме отделно, разглеждайки </a:t>
            </a:r>
            <a:r>
              <a:rPr lang="bg-BG" dirty="0" err="1"/>
              <a:t>правосубектността</a:t>
            </a:r>
            <a:r>
              <a:rPr lang="bg-BG" dirty="0"/>
              <a:t>.</a:t>
            </a:r>
          </a:p>
          <a:p>
            <a:pPr lvl="1" algn="just"/>
            <a:r>
              <a:rPr lang="bg-BG" dirty="0"/>
              <a:t>Видове: На всеки вид юридическа отговорност съответства вид </a:t>
            </a:r>
            <a:r>
              <a:rPr lang="bg-BG" dirty="0" err="1"/>
              <a:t>деликтоспособност</a:t>
            </a:r>
            <a:r>
              <a:rPr lang="bg-BG" dirty="0"/>
              <a:t> и вид нарушение. Така, говорим за гражданска, административна, дисциплинарна и наказателна </a:t>
            </a:r>
            <a:r>
              <a:rPr lang="bg-BG" dirty="0" err="1"/>
              <a:t>деликтоспособност</a:t>
            </a:r>
            <a:r>
              <a:rPr lang="bg-BG" dirty="0" smtClean="0"/>
              <a:t>.</a:t>
            </a:r>
          </a:p>
          <a:p>
            <a:pPr algn="just"/>
            <a:r>
              <a:rPr lang="bg-BG" dirty="0" smtClean="0"/>
              <a:t>Юридическа санкция: </a:t>
            </a:r>
            <a:r>
              <a:rPr lang="ru-RU" dirty="0" smtClean="0"/>
              <a:t>многозначно </a:t>
            </a:r>
            <a:r>
              <a:rPr lang="ru-RU" dirty="0"/>
              <a:t>понятие</a:t>
            </a:r>
          </a:p>
          <a:p>
            <a:pPr lvl="1" algn="just"/>
            <a:r>
              <a:rPr lang="ru-RU" dirty="0"/>
              <a:t>Санкция </a:t>
            </a:r>
            <a:r>
              <a:rPr lang="ru-RU" dirty="0" err="1"/>
              <a:t>наричаме</a:t>
            </a:r>
            <a:r>
              <a:rPr lang="ru-RU" dirty="0"/>
              <a:t> </a:t>
            </a:r>
            <a:r>
              <a:rPr lang="ru-RU" dirty="0" err="1"/>
              <a:t>държавното</a:t>
            </a:r>
            <a:r>
              <a:rPr lang="ru-RU" dirty="0"/>
              <a:t> "</a:t>
            </a:r>
            <a:r>
              <a:rPr lang="ru-RU" dirty="0" err="1"/>
              <a:t>признаване</a:t>
            </a:r>
            <a:r>
              <a:rPr lang="ru-RU" dirty="0"/>
              <a:t>" или "реакция" на </a:t>
            </a:r>
            <a:r>
              <a:rPr lang="ru-RU" dirty="0" err="1"/>
              <a:t>определени</a:t>
            </a:r>
            <a:r>
              <a:rPr lang="ru-RU" dirty="0"/>
              <a:t> фактически действия.</a:t>
            </a:r>
          </a:p>
          <a:p>
            <a:pPr lvl="1" algn="just"/>
            <a:r>
              <a:rPr lang="ru-RU" dirty="0"/>
              <a:t>Санкция </a:t>
            </a:r>
            <a:r>
              <a:rPr lang="ru-RU" dirty="0" err="1"/>
              <a:t>наричаме</a:t>
            </a:r>
            <a:r>
              <a:rPr lang="ru-RU" dirty="0"/>
              <a:t> и </a:t>
            </a:r>
            <a:r>
              <a:rPr lang="ru-RU" dirty="0" err="1"/>
              <a:t>предписанието</a:t>
            </a:r>
            <a:r>
              <a:rPr lang="ru-RU" dirty="0"/>
              <a:t> на </a:t>
            </a:r>
            <a:r>
              <a:rPr lang="ru-RU" dirty="0" err="1"/>
              <a:t>онези</a:t>
            </a:r>
            <a:r>
              <a:rPr lang="ru-RU" dirty="0"/>
              <a:t> </a:t>
            </a:r>
            <a:r>
              <a:rPr lang="ru-RU" dirty="0" err="1"/>
              <a:t>правни</a:t>
            </a:r>
            <a:r>
              <a:rPr lang="ru-RU" dirty="0"/>
              <a:t> </a:t>
            </a:r>
            <a:r>
              <a:rPr lang="ru-RU" dirty="0" err="1"/>
              <a:t>норми</a:t>
            </a:r>
            <a:r>
              <a:rPr lang="ru-RU" dirty="0"/>
              <a:t>, </a:t>
            </a:r>
            <a:r>
              <a:rPr lang="ru-RU" dirty="0" err="1"/>
              <a:t>които</a:t>
            </a:r>
            <a:r>
              <a:rPr lang="ru-RU" dirty="0"/>
              <a:t> </a:t>
            </a:r>
            <a:r>
              <a:rPr lang="ru-RU" dirty="0" err="1"/>
              <a:t>предвиждат</a:t>
            </a:r>
            <a:r>
              <a:rPr lang="ru-RU" dirty="0"/>
              <a:t> </a:t>
            </a:r>
            <a:r>
              <a:rPr lang="ru-RU" dirty="0" err="1"/>
              <a:t>негативни</a:t>
            </a:r>
            <a:r>
              <a:rPr lang="ru-RU" dirty="0"/>
              <a:t> </a:t>
            </a:r>
            <a:r>
              <a:rPr lang="ru-RU" dirty="0" err="1"/>
              <a:t>последици</a:t>
            </a:r>
            <a:r>
              <a:rPr lang="ru-RU" dirty="0"/>
              <a:t> за </a:t>
            </a:r>
            <a:r>
              <a:rPr lang="ru-RU" dirty="0" err="1"/>
              <a:t>извършването</a:t>
            </a:r>
            <a:r>
              <a:rPr lang="ru-RU" dirty="0"/>
              <a:t> на </a:t>
            </a:r>
            <a:r>
              <a:rPr lang="ru-RU" dirty="0" err="1"/>
              <a:t>едно</a:t>
            </a:r>
            <a:r>
              <a:rPr lang="ru-RU" dirty="0"/>
              <a:t> (</a:t>
            </a:r>
            <a:r>
              <a:rPr lang="ru-RU" dirty="0" err="1"/>
              <a:t>посочено</a:t>
            </a:r>
            <a:r>
              <a:rPr lang="ru-RU" dirty="0"/>
              <a:t> в </a:t>
            </a:r>
            <a:r>
              <a:rPr lang="ru-RU" dirty="0" err="1"/>
              <a:t>хипотезата</a:t>
            </a:r>
            <a:r>
              <a:rPr lang="ru-RU" dirty="0"/>
              <a:t> им правонарушение)</a:t>
            </a:r>
          </a:p>
          <a:p>
            <a:pPr lvl="1" algn="just"/>
            <a:r>
              <a:rPr lang="ru-RU" dirty="0"/>
              <a:t>Санкция </a:t>
            </a:r>
            <a:r>
              <a:rPr lang="ru-RU" dirty="0" err="1"/>
              <a:t>представляват</a:t>
            </a:r>
            <a:r>
              <a:rPr lang="ru-RU" dirty="0"/>
              <a:t> и </a:t>
            </a:r>
            <a:r>
              <a:rPr lang="ru-RU" dirty="0" err="1"/>
              <a:t>негативните</a:t>
            </a:r>
            <a:r>
              <a:rPr lang="ru-RU" dirty="0"/>
              <a:t> </a:t>
            </a:r>
            <a:r>
              <a:rPr lang="ru-RU" dirty="0" err="1"/>
              <a:t>последици</a:t>
            </a:r>
            <a:r>
              <a:rPr lang="ru-RU" dirty="0"/>
              <a:t> за </a:t>
            </a:r>
            <a:r>
              <a:rPr lang="ru-RU" dirty="0" err="1"/>
              <a:t>дееца</a:t>
            </a:r>
            <a:r>
              <a:rPr lang="ru-RU" dirty="0"/>
              <a:t> на </a:t>
            </a:r>
            <a:r>
              <a:rPr lang="ru-RU" dirty="0" err="1"/>
              <a:t>правонарушението</a:t>
            </a:r>
            <a:r>
              <a:rPr lang="ru-RU" dirty="0"/>
              <a:t>, </a:t>
            </a:r>
            <a:r>
              <a:rPr lang="ru-RU" dirty="0" err="1"/>
              <a:t>предвидени</a:t>
            </a:r>
            <a:r>
              <a:rPr lang="ru-RU" dirty="0"/>
              <a:t> в </a:t>
            </a:r>
            <a:r>
              <a:rPr lang="ru-RU" dirty="0" err="1"/>
              <a:t>санкционната</a:t>
            </a:r>
            <a:r>
              <a:rPr lang="ru-RU" dirty="0"/>
              <a:t> норма.</a:t>
            </a:r>
          </a:p>
          <a:p>
            <a:pPr algn="just"/>
            <a:endParaRPr lang="bg-BG" dirty="0" smtClean="0"/>
          </a:p>
          <a:p>
            <a:pPr algn="just"/>
            <a:endParaRPr lang="bg-BG" dirty="0"/>
          </a:p>
        </p:txBody>
      </p:sp>
    </p:spTree>
    <p:extLst>
      <p:ext uri="{BB962C8B-B14F-4D97-AF65-F5344CB8AC3E}">
        <p14:creationId xmlns:p14="http://schemas.microsoft.com/office/powerpoint/2010/main" val="679051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57200" y="274638"/>
            <a:ext cx="5715000" cy="411162"/>
          </a:xfrm>
        </p:spPr>
        <p:txBody>
          <a:bodyPr>
            <a:normAutofit fontScale="90000"/>
          </a:bodyPr>
          <a:lstStyle/>
          <a:p>
            <a:r>
              <a:rPr lang="bg-BG" dirty="0" smtClean="0"/>
              <a:t>Юридическата Отговорност</a:t>
            </a:r>
            <a:endParaRPr lang="bg-BG" dirty="0"/>
          </a:p>
        </p:txBody>
      </p:sp>
      <p:sp>
        <p:nvSpPr>
          <p:cNvPr id="3" name="Контейнер за съдържание 2"/>
          <p:cNvSpPr>
            <a:spLocks noGrp="1"/>
          </p:cNvSpPr>
          <p:nvPr>
            <p:ph sz="quarter" idx="1"/>
          </p:nvPr>
        </p:nvSpPr>
        <p:spPr>
          <a:xfrm>
            <a:off x="304800" y="609600"/>
            <a:ext cx="8458200" cy="6096000"/>
          </a:xfrm>
        </p:spPr>
        <p:txBody>
          <a:bodyPr>
            <a:noAutofit/>
          </a:bodyPr>
          <a:lstStyle/>
          <a:p>
            <a:r>
              <a:rPr lang="bg-BG" sz="1500" dirty="0"/>
              <a:t>Юридическата отговорност е </a:t>
            </a:r>
            <a:r>
              <a:rPr lang="bg-BG" sz="1500" b="1" u="sng" dirty="0">
                <a:solidFill>
                  <a:srgbClr val="FF0000"/>
                </a:solidFill>
              </a:rPr>
              <a:t>последица на правонарушението</a:t>
            </a:r>
            <a:r>
              <a:rPr lang="bg-BG" sz="1500" dirty="0"/>
              <a:t>, която е предвидена в диспозицията на санкционната норма</a:t>
            </a:r>
            <a:r>
              <a:rPr lang="bg-BG" sz="1500" dirty="0" smtClean="0"/>
              <a:t>.</a:t>
            </a:r>
            <a:endParaRPr lang="bg-BG" sz="1500" dirty="0"/>
          </a:p>
          <a:p>
            <a:r>
              <a:rPr lang="bg-BG" sz="1500" dirty="0"/>
              <a:t>Срещаме различни мнения за това, </a:t>
            </a:r>
            <a:r>
              <a:rPr lang="bg-BG" sz="1500" b="1" dirty="0"/>
              <a:t>какво представлява юридическата отговорност</a:t>
            </a:r>
            <a:r>
              <a:rPr lang="bg-BG" sz="1500" dirty="0"/>
              <a:t>, но ако знаем, че е последица на правонарушението, това няма как да ни изплаши.</a:t>
            </a:r>
          </a:p>
          <a:p>
            <a:pPr lvl="1"/>
            <a:r>
              <a:rPr lang="bg-BG" sz="1500" dirty="0"/>
              <a:t>Юридическата отговорност като </a:t>
            </a:r>
            <a:r>
              <a:rPr lang="bg-BG" sz="1500" b="1" i="1" dirty="0">
                <a:solidFill>
                  <a:srgbClr val="FF0000"/>
                </a:solidFill>
              </a:rPr>
              <a:t>система от правоотношения</a:t>
            </a:r>
            <a:r>
              <a:rPr lang="bg-BG" sz="1500" dirty="0"/>
              <a:t> (проф. </a:t>
            </a:r>
            <a:r>
              <a:rPr lang="bg-BG" sz="1500" dirty="0" smtClean="0"/>
              <a:t>Бойчев, Юридическа </a:t>
            </a:r>
            <a:r>
              <a:rPr lang="bg-BG" sz="1500" dirty="0"/>
              <a:t>отговорност, С., 1994 г. (има и много други издания), стр. 17 и </a:t>
            </a:r>
            <a:r>
              <a:rPr lang="bg-BG" sz="1500" dirty="0" err="1"/>
              <a:t>сл</a:t>
            </a:r>
            <a:r>
              <a:rPr lang="bg-BG" sz="1500" dirty="0" smtClean="0"/>
              <a:t>);</a:t>
            </a:r>
            <a:endParaRPr lang="bg-BG" sz="1500" dirty="0"/>
          </a:p>
          <a:p>
            <a:pPr lvl="1"/>
            <a:r>
              <a:rPr lang="bg-BG" sz="1500" dirty="0"/>
              <a:t>Юридическата отговорност като </a:t>
            </a:r>
            <a:r>
              <a:rPr lang="bg-BG" sz="1500" b="1" i="1" dirty="0">
                <a:solidFill>
                  <a:srgbClr val="FF0000"/>
                </a:solidFill>
              </a:rPr>
              <a:t>задължение за понасяне на </a:t>
            </a:r>
            <a:r>
              <a:rPr lang="bg-BG" sz="1500" b="1" i="1" dirty="0" err="1">
                <a:solidFill>
                  <a:srgbClr val="FF0000"/>
                </a:solidFill>
              </a:rPr>
              <a:t>държавнопринудително</a:t>
            </a:r>
            <a:r>
              <a:rPr lang="bg-BG" sz="1500" b="1" i="1" dirty="0">
                <a:solidFill>
                  <a:srgbClr val="FF0000"/>
                </a:solidFill>
              </a:rPr>
              <a:t> въздействие</a:t>
            </a:r>
            <a:r>
              <a:rPr lang="bg-BG" sz="1500" dirty="0"/>
              <a:t>, на определени в закона неблагоприятни последици (проф. Милкова - ОТП, С., Албатрос, 2007 г., стр. 185) застъпва се и в отраслови разработки - напр. у проф. </a:t>
            </a:r>
            <a:r>
              <a:rPr lang="bg-BG" sz="1500" dirty="0" err="1"/>
              <a:t>Средкова</a:t>
            </a:r>
            <a:r>
              <a:rPr lang="bg-BG" sz="1500" dirty="0"/>
              <a:t> - Трудово право - лекции. Специална част. Дял I. Индивидуално трудово право, С., 2011 г., с. 351</a:t>
            </a:r>
            <a:r>
              <a:rPr lang="bg-BG" sz="1500" dirty="0" smtClean="0"/>
              <a:t>);</a:t>
            </a:r>
            <a:endParaRPr lang="bg-BG" sz="1500" dirty="0"/>
          </a:p>
          <a:p>
            <a:pPr lvl="1"/>
            <a:r>
              <a:rPr lang="bg-BG" sz="1500" dirty="0"/>
              <a:t>Юридическата отговорност като </a:t>
            </a:r>
            <a:r>
              <a:rPr lang="bg-BG" sz="1500" b="1" i="1" dirty="0">
                <a:solidFill>
                  <a:srgbClr val="FF0000"/>
                </a:solidFill>
              </a:rPr>
              <a:t>самостоятелен вид правило за поведение</a:t>
            </a:r>
            <a:r>
              <a:rPr lang="bg-BG" sz="1500" dirty="0"/>
              <a:t>, различно от юридическото задължение - проф. Ташев.</a:t>
            </a:r>
          </a:p>
          <a:p>
            <a:r>
              <a:rPr lang="bg-BG" sz="1500" b="1" dirty="0" smtClean="0"/>
              <a:t>Видове</a:t>
            </a:r>
            <a:r>
              <a:rPr lang="bg-BG" sz="1500" dirty="0" smtClean="0"/>
              <a:t>: На </a:t>
            </a:r>
            <a:r>
              <a:rPr lang="bg-BG" sz="1500" dirty="0"/>
              <a:t>всеки вид юридическа отговорност съответства вид </a:t>
            </a:r>
            <a:r>
              <a:rPr lang="bg-BG" sz="1500" dirty="0" err="1"/>
              <a:t>деликтоспособност</a:t>
            </a:r>
            <a:r>
              <a:rPr lang="bg-BG" sz="1500" dirty="0"/>
              <a:t> и вид нарушение. Така, говорим за гражданска, административна, дисциплинарна и наказателна юридическа отговорност.</a:t>
            </a:r>
          </a:p>
          <a:p>
            <a:r>
              <a:rPr lang="bg-BG" sz="1500" b="1" dirty="0" smtClean="0"/>
              <a:t>Принципи на </a:t>
            </a:r>
            <a:r>
              <a:rPr lang="bg-BG" sz="1500" b="1" dirty="0" err="1" smtClean="0"/>
              <a:t>законоустановеността</a:t>
            </a:r>
            <a:r>
              <a:rPr lang="bg-BG" sz="1500" dirty="0" smtClean="0"/>
              <a:t>:</a:t>
            </a:r>
            <a:r>
              <a:rPr lang="bg-BG" sz="1500" dirty="0"/>
              <a:t> </a:t>
            </a:r>
            <a:r>
              <a:rPr lang="bg-BG" sz="1500" dirty="0" err="1" smtClean="0"/>
              <a:t>Законоустановеността</a:t>
            </a:r>
            <a:r>
              <a:rPr lang="bg-BG" sz="1500" dirty="0" smtClean="0"/>
              <a:t> </a:t>
            </a:r>
            <a:r>
              <a:rPr lang="bg-BG" sz="1500" dirty="0"/>
              <a:t>на юридическата отговорност е основен принцип на правовата държава. Юридическата санкция е мярка на държавна принуда, тоест на употреба в крайна сметка на насилие от страна на държавата, което може да бъде прилагано само когато, доколкото и както законът предвижда това.</a:t>
            </a:r>
          </a:p>
          <a:p>
            <a:pPr lvl="1"/>
            <a:r>
              <a:rPr lang="bg-BG" sz="1500" dirty="0" err="1"/>
              <a:t>Законоустановеност</a:t>
            </a:r>
            <a:r>
              <a:rPr lang="bg-BG" sz="1500" dirty="0"/>
              <a:t> на основанието на юридическата отговорност</a:t>
            </a:r>
          </a:p>
          <a:p>
            <a:pPr lvl="1"/>
            <a:r>
              <a:rPr lang="bg-BG" sz="1500" dirty="0" err="1"/>
              <a:t>Законоустановеност</a:t>
            </a:r>
            <a:r>
              <a:rPr lang="bg-BG" sz="1500" dirty="0"/>
              <a:t> на съдържанието на юридическата отговорност</a:t>
            </a:r>
          </a:p>
          <a:p>
            <a:pPr lvl="1"/>
            <a:r>
              <a:rPr lang="bg-BG" sz="1500" dirty="0" err="1"/>
              <a:t>Законоустановеност</a:t>
            </a:r>
            <a:r>
              <a:rPr lang="bg-BG" sz="1500" dirty="0"/>
              <a:t> на реда за осъществяване на юридическата отговорност</a:t>
            </a:r>
          </a:p>
          <a:p>
            <a:pPr marL="0" indent="0">
              <a:buNone/>
            </a:pPr>
            <a:endParaRPr lang="bg-BG" sz="1500" dirty="0"/>
          </a:p>
        </p:txBody>
      </p:sp>
    </p:spTree>
    <p:extLst>
      <p:ext uri="{BB962C8B-B14F-4D97-AF65-F5344CB8AC3E}">
        <p14:creationId xmlns:p14="http://schemas.microsoft.com/office/powerpoint/2010/main" val="18948150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b="1" i="1" dirty="0" smtClean="0"/>
              <a:t>Сравнение с обективната отговорност (</a:t>
            </a:r>
            <a:r>
              <a:rPr lang="bg-BG" b="1" i="1" dirty="0" err="1" smtClean="0"/>
              <a:t>безвиновна</a:t>
            </a:r>
            <a:r>
              <a:rPr lang="bg-BG" b="1" i="1" dirty="0" smtClean="0"/>
              <a:t> отговорност)</a:t>
            </a:r>
            <a:endParaRPr lang="bg-BG" b="1" i="1" dirty="0"/>
          </a:p>
        </p:txBody>
      </p:sp>
      <p:sp>
        <p:nvSpPr>
          <p:cNvPr id="3" name="Контейнер за съдържание 2"/>
          <p:cNvSpPr>
            <a:spLocks noGrp="1"/>
          </p:cNvSpPr>
          <p:nvPr>
            <p:ph sz="quarter" idx="1"/>
          </p:nvPr>
        </p:nvSpPr>
        <p:spPr/>
        <p:txBody>
          <a:bodyPr>
            <a:normAutofit fontScale="77500" lnSpcReduction="20000"/>
          </a:bodyPr>
          <a:lstStyle/>
          <a:p>
            <a:pPr marL="0" indent="0" algn="just">
              <a:buNone/>
            </a:pPr>
            <a:r>
              <a:rPr lang="ru-RU" b="1" dirty="0" err="1" smtClean="0">
                <a:solidFill>
                  <a:srgbClr val="00B0F0"/>
                </a:solidFill>
              </a:rPr>
              <a:t>Състав</a:t>
            </a:r>
            <a:r>
              <a:rPr lang="ru-RU" b="1" dirty="0" smtClean="0">
                <a:solidFill>
                  <a:srgbClr val="00B0F0"/>
                </a:solidFill>
              </a:rPr>
              <a:t>: </a:t>
            </a:r>
            <a:r>
              <a:rPr lang="ru-RU" dirty="0" err="1" smtClean="0"/>
              <a:t>Настъпили</a:t>
            </a:r>
            <a:r>
              <a:rPr lang="ru-RU" dirty="0" smtClean="0"/>
              <a:t> вреди + </a:t>
            </a:r>
            <a:r>
              <a:rPr lang="ru-RU" dirty="0" err="1" smtClean="0"/>
              <a:t>задължение</a:t>
            </a:r>
            <a:r>
              <a:rPr lang="ru-RU" dirty="0" smtClean="0"/>
              <a:t> за надзор/</a:t>
            </a:r>
            <a:r>
              <a:rPr lang="ru-RU" dirty="0" err="1" smtClean="0"/>
              <a:t>упражняване</a:t>
            </a:r>
            <a:r>
              <a:rPr lang="ru-RU" dirty="0" smtClean="0"/>
              <a:t> на </a:t>
            </a:r>
            <a:r>
              <a:rPr lang="ru-RU" dirty="0" err="1" smtClean="0"/>
              <a:t>контрол</a:t>
            </a:r>
            <a:r>
              <a:rPr lang="ru-RU" dirty="0" smtClean="0"/>
              <a:t> = ЮО, </a:t>
            </a:r>
            <a:r>
              <a:rPr lang="ru-RU" dirty="0" err="1" smtClean="0"/>
              <a:t>изразяваща</a:t>
            </a:r>
            <a:r>
              <a:rPr lang="ru-RU" dirty="0" smtClean="0"/>
              <a:t> се в </a:t>
            </a:r>
            <a:r>
              <a:rPr lang="ru-RU" dirty="0" err="1" smtClean="0"/>
              <a:t>задължение</a:t>
            </a:r>
            <a:r>
              <a:rPr lang="ru-RU" dirty="0" smtClean="0"/>
              <a:t> за </a:t>
            </a:r>
            <a:r>
              <a:rPr lang="ru-RU" dirty="0" err="1" smtClean="0"/>
              <a:t>обезщетяване</a:t>
            </a:r>
            <a:r>
              <a:rPr lang="ru-RU" dirty="0" smtClean="0"/>
              <a:t> на вредите.</a:t>
            </a:r>
            <a:endParaRPr lang="ru-RU" b="1" dirty="0" smtClean="0"/>
          </a:p>
          <a:p>
            <a:pPr marL="0" indent="0" algn="just">
              <a:buNone/>
            </a:pPr>
            <a:r>
              <a:rPr lang="ru-RU" b="1" dirty="0" err="1" smtClean="0">
                <a:solidFill>
                  <a:srgbClr val="00B0F0"/>
                </a:solidFill>
              </a:rPr>
              <a:t>Хипотези</a:t>
            </a:r>
            <a:r>
              <a:rPr lang="ru-RU" b="1" dirty="0" smtClean="0">
                <a:solidFill>
                  <a:srgbClr val="00B0F0"/>
                </a:solidFill>
              </a:rPr>
              <a:t> в ЗЗД:</a:t>
            </a:r>
          </a:p>
          <a:p>
            <a:pPr marL="0" indent="0" algn="just">
              <a:buNone/>
            </a:pPr>
            <a:r>
              <a:rPr lang="ru-RU" b="1" dirty="0" smtClean="0"/>
              <a:t>Чл</a:t>
            </a:r>
            <a:r>
              <a:rPr lang="ru-RU" b="1" dirty="0"/>
              <a:t>. 48.</a:t>
            </a:r>
            <a:r>
              <a:rPr lang="ru-RU" dirty="0"/>
              <a:t> </a:t>
            </a:r>
            <a:r>
              <a:rPr lang="ru-RU" dirty="0" smtClean="0"/>
              <a:t>(1) </a:t>
            </a:r>
            <a:r>
              <a:rPr lang="ru-RU" dirty="0" err="1" smtClean="0"/>
              <a:t>Родителите</a:t>
            </a:r>
            <a:r>
              <a:rPr lang="ru-RU" dirty="0" smtClean="0"/>
              <a:t> </a:t>
            </a:r>
            <a:r>
              <a:rPr lang="ru-RU" dirty="0"/>
              <a:t>и </a:t>
            </a:r>
            <a:r>
              <a:rPr lang="ru-RU" dirty="0" err="1"/>
              <a:t>осиновителите</a:t>
            </a:r>
            <a:r>
              <a:rPr lang="ru-RU" dirty="0"/>
              <a:t>, </a:t>
            </a:r>
            <a:r>
              <a:rPr lang="ru-RU" dirty="0" err="1"/>
              <a:t>които</a:t>
            </a:r>
            <a:r>
              <a:rPr lang="ru-RU" dirty="0"/>
              <a:t> </a:t>
            </a:r>
            <a:r>
              <a:rPr lang="ru-RU" dirty="0" err="1"/>
              <a:t>упражняват</a:t>
            </a:r>
            <a:r>
              <a:rPr lang="ru-RU" dirty="0"/>
              <a:t> </a:t>
            </a:r>
            <a:r>
              <a:rPr lang="ru-RU" dirty="0" err="1"/>
              <a:t>родителските</a:t>
            </a:r>
            <a:r>
              <a:rPr lang="ru-RU" dirty="0"/>
              <a:t> права, </a:t>
            </a:r>
            <a:r>
              <a:rPr lang="ru-RU" dirty="0" err="1"/>
              <a:t>отговарят</a:t>
            </a:r>
            <a:r>
              <a:rPr lang="ru-RU" dirty="0"/>
              <a:t> за вредите, </a:t>
            </a:r>
            <a:r>
              <a:rPr lang="ru-RU" dirty="0" err="1"/>
              <a:t>причинени</a:t>
            </a:r>
            <a:r>
              <a:rPr lang="ru-RU" dirty="0"/>
              <a:t> от </a:t>
            </a:r>
            <a:r>
              <a:rPr lang="ru-RU" dirty="0" err="1"/>
              <a:t>децата</a:t>
            </a:r>
            <a:r>
              <a:rPr lang="ru-RU" dirty="0"/>
              <a:t> им, </a:t>
            </a:r>
            <a:r>
              <a:rPr lang="ru-RU" dirty="0" err="1"/>
              <a:t>които</a:t>
            </a:r>
            <a:r>
              <a:rPr lang="ru-RU" dirty="0"/>
              <a:t> не </a:t>
            </a:r>
            <a:r>
              <a:rPr lang="ru-RU" dirty="0" err="1"/>
              <a:t>са</a:t>
            </a:r>
            <a:r>
              <a:rPr lang="ru-RU" dirty="0"/>
              <a:t> </a:t>
            </a:r>
            <a:r>
              <a:rPr lang="ru-RU" dirty="0" err="1"/>
              <a:t>навършили</a:t>
            </a:r>
            <a:r>
              <a:rPr lang="ru-RU" dirty="0"/>
              <a:t> </a:t>
            </a:r>
            <a:r>
              <a:rPr lang="ru-RU" dirty="0" err="1"/>
              <a:t>пълнолетие</a:t>
            </a:r>
            <a:r>
              <a:rPr lang="ru-RU" dirty="0"/>
              <a:t> и </a:t>
            </a:r>
            <a:r>
              <a:rPr lang="ru-RU" dirty="0" err="1"/>
              <a:t>живеят</a:t>
            </a:r>
            <a:r>
              <a:rPr lang="ru-RU" dirty="0"/>
              <a:t> при </a:t>
            </a:r>
            <a:r>
              <a:rPr lang="ru-RU" dirty="0" err="1"/>
              <a:t>тях</a:t>
            </a:r>
            <a:r>
              <a:rPr lang="ru-RU" dirty="0"/>
              <a:t>.</a:t>
            </a:r>
          </a:p>
          <a:p>
            <a:pPr marL="0" indent="0" algn="just">
              <a:buNone/>
            </a:pPr>
            <a:r>
              <a:rPr lang="ru-RU" dirty="0" smtClean="0"/>
              <a:t>(2) </a:t>
            </a:r>
            <a:r>
              <a:rPr lang="ru-RU" dirty="0" err="1" smtClean="0"/>
              <a:t>Настойникът</a:t>
            </a:r>
            <a:r>
              <a:rPr lang="ru-RU" dirty="0" smtClean="0"/>
              <a:t> </a:t>
            </a:r>
            <a:r>
              <a:rPr lang="ru-RU" dirty="0" err="1"/>
              <a:t>отговаря</a:t>
            </a:r>
            <a:r>
              <a:rPr lang="ru-RU" dirty="0"/>
              <a:t> за вредите, </a:t>
            </a:r>
            <a:r>
              <a:rPr lang="ru-RU" dirty="0" err="1"/>
              <a:t>причинени</a:t>
            </a:r>
            <a:r>
              <a:rPr lang="ru-RU" dirty="0"/>
              <a:t> от </a:t>
            </a:r>
            <a:r>
              <a:rPr lang="ru-RU" dirty="0" err="1"/>
              <a:t>малолетния</a:t>
            </a:r>
            <a:r>
              <a:rPr lang="ru-RU" dirty="0"/>
              <a:t>, </a:t>
            </a:r>
            <a:r>
              <a:rPr lang="ru-RU" dirty="0" err="1"/>
              <a:t>който</a:t>
            </a:r>
            <a:r>
              <a:rPr lang="ru-RU" dirty="0"/>
              <a:t> се </a:t>
            </a:r>
            <a:r>
              <a:rPr lang="ru-RU" dirty="0" err="1"/>
              <a:t>намира</a:t>
            </a:r>
            <a:r>
              <a:rPr lang="ru-RU" dirty="0"/>
              <a:t> под </a:t>
            </a:r>
            <a:r>
              <a:rPr lang="ru-RU" dirty="0" err="1"/>
              <a:t>негово</a:t>
            </a:r>
            <a:r>
              <a:rPr lang="ru-RU" dirty="0"/>
              <a:t> </a:t>
            </a:r>
            <a:r>
              <a:rPr lang="ru-RU" dirty="0" err="1"/>
              <a:t>настойничество</a:t>
            </a:r>
            <a:r>
              <a:rPr lang="ru-RU" dirty="0"/>
              <a:t> и живее при </a:t>
            </a:r>
            <a:r>
              <a:rPr lang="ru-RU" dirty="0" smtClean="0"/>
              <a:t>него.</a:t>
            </a:r>
          </a:p>
          <a:p>
            <a:pPr marL="0" indent="0" algn="just">
              <a:buNone/>
            </a:pPr>
            <a:r>
              <a:rPr lang="ru-RU" dirty="0" smtClean="0"/>
              <a:t>(3)</a:t>
            </a:r>
            <a:r>
              <a:rPr lang="ru-RU" dirty="0" err="1" smtClean="0"/>
              <a:t>Тия</a:t>
            </a:r>
            <a:r>
              <a:rPr lang="ru-RU" dirty="0" smtClean="0"/>
              <a:t> </a:t>
            </a:r>
            <a:r>
              <a:rPr lang="ru-RU" dirty="0"/>
              <a:t>лица не </a:t>
            </a:r>
            <a:r>
              <a:rPr lang="ru-RU" dirty="0" err="1"/>
              <a:t>отговарят</a:t>
            </a:r>
            <a:r>
              <a:rPr lang="ru-RU" dirty="0"/>
              <a:t>, </a:t>
            </a:r>
            <a:r>
              <a:rPr lang="ru-RU" dirty="0" err="1"/>
              <a:t>ако</a:t>
            </a:r>
            <a:r>
              <a:rPr lang="ru-RU" dirty="0"/>
              <a:t> не </a:t>
            </a:r>
            <a:r>
              <a:rPr lang="ru-RU" dirty="0" err="1"/>
              <a:t>са</a:t>
            </a:r>
            <a:r>
              <a:rPr lang="ru-RU" dirty="0"/>
              <a:t> били в </a:t>
            </a:r>
            <a:r>
              <a:rPr lang="ru-RU" dirty="0" err="1"/>
              <a:t>състояние</a:t>
            </a:r>
            <a:r>
              <a:rPr lang="ru-RU" dirty="0"/>
              <a:t> да предотвратят </a:t>
            </a:r>
            <a:r>
              <a:rPr lang="ru-RU" dirty="0" err="1"/>
              <a:t>настъпването</a:t>
            </a:r>
            <a:r>
              <a:rPr lang="ru-RU" dirty="0"/>
              <a:t> на </a:t>
            </a:r>
            <a:r>
              <a:rPr lang="ru-RU" dirty="0" smtClean="0"/>
              <a:t>вредите.</a:t>
            </a:r>
            <a:endParaRPr lang="ru-RU" dirty="0"/>
          </a:p>
          <a:p>
            <a:pPr marL="0" indent="0" algn="just">
              <a:buNone/>
            </a:pPr>
            <a:r>
              <a:rPr lang="ru-RU" b="1" dirty="0" smtClean="0"/>
              <a:t>Чл</a:t>
            </a:r>
            <a:r>
              <a:rPr lang="ru-RU" b="1" dirty="0"/>
              <a:t>. 49.</a:t>
            </a:r>
            <a:r>
              <a:rPr lang="ru-RU" dirty="0"/>
              <a:t> </a:t>
            </a:r>
            <a:r>
              <a:rPr lang="ru-RU" dirty="0" err="1"/>
              <a:t>Този</a:t>
            </a:r>
            <a:r>
              <a:rPr lang="ru-RU" dirty="0"/>
              <a:t>, </a:t>
            </a:r>
            <a:r>
              <a:rPr lang="ru-RU" dirty="0" err="1"/>
              <a:t>който</a:t>
            </a:r>
            <a:r>
              <a:rPr lang="ru-RU" dirty="0"/>
              <a:t> е </a:t>
            </a:r>
            <a:r>
              <a:rPr lang="ru-RU" dirty="0" err="1"/>
              <a:t>възложил</a:t>
            </a:r>
            <a:r>
              <a:rPr lang="ru-RU" dirty="0"/>
              <a:t> на </a:t>
            </a:r>
            <a:r>
              <a:rPr lang="ru-RU" dirty="0" err="1"/>
              <a:t>друго</a:t>
            </a:r>
            <a:r>
              <a:rPr lang="ru-RU" dirty="0"/>
              <a:t> лице </a:t>
            </a:r>
            <a:r>
              <a:rPr lang="ru-RU" dirty="0" err="1"/>
              <a:t>някаква</a:t>
            </a:r>
            <a:r>
              <a:rPr lang="ru-RU" dirty="0"/>
              <a:t> работа, </a:t>
            </a:r>
            <a:r>
              <a:rPr lang="ru-RU" dirty="0" err="1"/>
              <a:t>отговаря</a:t>
            </a:r>
            <a:r>
              <a:rPr lang="ru-RU" dirty="0"/>
              <a:t> за вредите, </a:t>
            </a:r>
            <a:r>
              <a:rPr lang="ru-RU" dirty="0" err="1"/>
              <a:t>причинени</a:t>
            </a:r>
            <a:r>
              <a:rPr lang="ru-RU" dirty="0"/>
              <a:t> от него при или по повод </a:t>
            </a:r>
            <a:r>
              <a:rPr lang="ru-RU" dirty="0" err="1"/>
              <a:t>изпълнението</a:t>
            </a:r>
            <a:r>
              <a:rPr lang="ru-RU" dirty="0"/>
              <a:t> на </a:t>
            </a:r>
            <a:r>
              <a:rPr lang="ru-RU" dirty="0" err="1"/>
              <a:t>тази</a:t>
            </a:r>
            <a:r>
              <a:rPr lang="ru-RU" dirty="0"/>
              <a:t> работа</a:t>
            </a:r>
            <a:r>
              <a:rPr lang="ru-RU" dirty="0" smtClean="0"/>
              <a:t>.</a:t>
            </a:r>
            <a:endParaRPr lang="ru-RU" dirty="0"/>
          </a:p>
          <a:p>
            <a:pPr marL="0" indent="0" algn="just">
              <a:buNone/>
            </a:pPr>
            <a:r>
              <a:rPr lang="ru-RU" b="1" dirty="0"/>
              <a:t>Чл. 50.</a:t>
            </a:r>
            <a:r>
              <a:rPr lang="ru-RU" dirty="0"/>
              <a:t> За вредите, </a:t>
            </a:r>
            <a:r>
              <a:rPr lang="ru-RU" dirty="0" err="1"/>
              <a:t>произлезли</a:t>
            </a:r>
            <a:r>
              <a:rPr lang="ru-RU" dirty="0"/>
              <a:t> от </a:t>
            </a:r>
            <a:r>
              <a:rPr lang="ru-RU" dirty="0" err="1"/>
              <a:t>каквито</a:t>
            </a:r>
            <a:r>
              <a:rPr lang="ru-RU" dirty="0"/>
              <a:t> и да </a:t>
            </a:r>
            <a:r>
              <a:rPr lang="ru-RU" dirty="0" err="1"/>
              <a:t>са</a:t>
            </a:r>
            <a:r>
              <a:rPr lang="ru-RU" dirty="0"/>
              <a:t> вещи, </a:t>
            </a:r>
            <a:r>
              <a:rPr lang="ru-RU" dirty="0" err="1"/>
              <a:t>отговарят</a:t>
            </a:r>
            <a:r>
              <a:rPr lang="ru-RU" dirty="0"/>
              <a:t> солидарно </a:t>
            </a:r>
            <a:r>
              <a:rPr lang="ru-RU" dirty="0" err="1"/>
              <a:t>собственикът</a:t>
            </a:r>
            <a:r>
              <a:rPr lang="ru-RU" dirty="0"/>
              <a:t> и </a:t>
            </a:r>
            <a:r>
              <a:rPr lang="ru-RU" dirty="0" err="1"/>
              <a:t>лицето</a:t>
            </a:r>
            <a:r>
              <a:rPr lang="ru-RU" dirty="0"/>
              <a:t>, под </a:t>
            </a:r>
            <a:r>
              <a:rPr lang="ru-RU" dirty="0" err="1"/>
              <a:t>чийто</a:t>
            </a:r>
            <a:r>
              <a:rPr lang="ru-RU" dirty="0"/>
              <a:t> надзор те се </a:t>
            </a:r>
            <a:r>
              <a:rPr lang="ru-RU" dirty="0" err="1"/>
              <a:t>намират</a:t>
            </a:r>
            <a:r>
              <a:rPr lang="ru-RU" dirty="0"/>
              <a:t>. </a:t>
            </a:r>
            <a:r>
              <a:rPr lang="ru-RU" dirty="0" err="1"/>
              <a:t>Ако</a:t>
            </a:r>
            <a:r>
              <a:rPr lang="ru-RU" dirty="0"/>
              <a:t> вредите </a:t>
            </a:r>
            <a:r>
              <a:rPr lang="ru-RU" dirty="0" err="1"/>
              <a:t>са</a:t>
            </a:r>
            <a:r>
              <a:rPr lang="ru-RU" dirty="0"/>
              <a:t> </a:t>
            </a:r>
            <a:r>
              <a:rPr lang="ru-RU" dirty="0" err="1"/>
              <a:t>причинени</a:t>
            </a:r>
            <a:r>
              <a:rPr lang="ru-RU" dirty="0"/>
              <a:t> от животно, </a:t>
            </a:r>
            <a:r>
              <a:rPr lang="ru-RU" dirty="0" err="1"/>
              <a:t>тези</a:t>
            </a:r>
            <a:r>
              <a:rPr lang="ru-RU" dirty="0"/>
              <a:t> лица </a:t>
            </a:r>
            <a:r>
              <a:rPr lang="ru-RU" dirty="0" err="1"/>
              <a:t>отговарят</a:t>
            </a:r>
            <a:r>
              <a:rPr lang="ru-RU" dirty="0"/>
              <a:t> и </a:t>
            </a:r>
            <a:r>
              <a:rPr lang="ru-RU" dirty="0" err="1"/>
              <a:t>когато</a:t>
            </a:r>
            <a:r>
              <a:rPr lang="ru-RU" dirty="0"/>
              <a:t> </a:t>
            </a:r>
            <a:r>
              <a:rPr lang="ru-RU" dirty="0" err="1"/>
              <a:t>животното</a:t>
            </a:r>
            <a:r>
              <a:rPr lang="ru-RU" dirty="0"/>
              <a:t> е </a:t>
            </a:r>
            <a:r>
              <a:rPr lang="ru-RU" dirty="0" err="1"/>
              <a:t>избягало</a:t>
            </a:r>
            <a:r>
              <a:rPr lang="ru-RU" dirty="0"/>
              <a:t> или се е изгубило.</a:t>
            </a:r>
          </a:p>
          <a:p>
            <a:pPr algn="just"/>
            <a:endParaRPr lang="bg-BG" dirty="0"/>
          </a:p>
        </p:txBody>
      </p:sp>
    </p:spTree>
    <p:extLst>
      <p:ext uri="{BB962C8B-B14F-4D97-AF65-F5344CB8AC3E}">
        <p14:creationId xmlns:p14="http://schemas.microsoft.com/office/powerpoint/2010/main" val="287071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pPr algn="ctr"/>
            <a:r>
              <a:rPr lang="bg-BG" b="1" dirty="0" smtClean="0"/>
              <a:t>Съдържание на презентацията</a:t>
            </a:r>
            <a:endParaRPr lang="bg-BG" b="1" dirty="0"/>
          </a:p>
        </p:txBody>
      </p:sp>
      <p:sp>
        <p:nvSpPr>
          <p:cNvPr id="3" name="Контейнер за съдържание 2"/>
          <p:cNvSpPr>
            <a:spLocks noGrp="1"/>
          </p:cNvSpPr>
          <p:nvPr>
            <p:ph sz="quarter" idx="1"/>
          </p:nvPr>
        </p:nvSpPr>
        <p:spPr>
          <a:xfrm>
            <a:off x="457200" y="1600200"/>
            <a:ext cx="8305800" cy="4873752"/>
          </a:xfrm>
        </p:spPr>
        <p:txBody>
          <a:bodyPr>
            <a:normAutofit lnSpcReduction="10000"/>
          </a:bodyPr>
          <a:lstStyle/>
          <a:p>
            <a:pPr algn="just"/>
            <a:r>
              <a:rPr lang="bg-BG" dirty="0" smtClean="0"/>
              <a:t>Нека си припомним основното деление на ЮФ (вж. предходната презентация):</a:t>
            </a:r>
          </a:p>
          <a:p>
            <a:pPr lvl="1" algn="just"/>
            <a:r>
              <a:rPr lang="bg-BG" sz="2200" dirty="0"/>
              <a:t>Юридически събития;</a:t>
            </a:r>
          </a:p>
          <a:p>
            <a:pPr lvl="1" algn="just"/>
            <a:r>
              <a:rPr lang="bg-BG" sz="2200" dirty="0"/>
              <a:t>Факти от душевния живот;</a:t>
            </a:r>
          </a:p>
          <a:p>
            <a:pPr lvl="1" algn="just"/>
            <a:r>
              <a:rPr lang="bg-BG" sz="2200" dirty="0"/>
              <a:t>Юридически действия:</a:t>
            </a:r>
          </a:p>
          <a:p>
            <a:pPr lvl="2" algn="just"/>
            <a:r>
              <a:rPr lang="bg-BG" sz="1900" dirty="0"/>
              <a:t>Правомерни действия:</a:t>
            </a:r>
          </a:p>
          <a:p>
            <a:pPr lvl="3" algn="just"/>
            <a:r>
              <a:rPr lang="bg-BG" sz="1900" dirty="0">
                <a:solidFill>
                  <a:srgbClr val="FF0000"/>
                </a:solidFill>
              </a:rPr>
              <a:t>Юридически актове</a:t>
            </a:r>
            <a:r>
              <a:rPr lang="bg-BG" sz="1900" dirty="0"/>
              <a:t>;</a:t>
            </a:r>
          </a:p>
          <a:p>
            <a:pPr lvl="3" algn="just"/>
            <a:r>
              <a:rPr lang="bg-BG" sz="1900" dirty="0"/>
              <a:t>Юридически постъпки.</a:t>
            </a:r>
          </a:p>
          <a:p>
            <a:pPr lvl="2" algn="just"/>
            <a:r>
              <a:rPr lang="bg-BG" sz="1900" dirty="0"/>
              <a:t>Неправомерни действия:</a:t>
            </a:r>
          </a:p>
          <a:p>
            <a:pPr lvl="3" algn="just"/>
            <a:r>
              <a:rPr lang="bg-BG" sz="1900" dirty="0">
                <a:solidFill>
                  <a:srgbClr val="FF0000"/>
                </a:solidFill>
              </a:rPr>
              <a:t>Правонарушения</a:t>
            </a:r>
            <a:r>
              <a:rPr lang="bg-BG" sz="1900" dirty="0"/>
              <a:t>;</a:t>
            </a:r>
          </a:p>
          <a:p>
            <a:pPr lvl="3" algn="just"/>
            <a:r>
              <a:rPr lang="bg-BG" sz="1900" dirty="0"/>
              <a:t>Юридически аномалии</a:t>
            </a:r>
            <a:r>
              <a:rPr lang="bg-BG" sz="1900" dirty="0" smtClean="0"/>
              <a:t>.</a:t>
            </a:r>
            <a:endParaRPr lang="bg-BG" sz="1500" dirty="0" smtClean="0"/>
          </a:p>
          <a:p>
            <a:pPr marL="274320" lvl="3" indent="-274320" algn="just">
              <a:spcBef>
                <a:spcPts val="600"/>
              </a:spcBef>
              <a:buClr>
                <a:schemeClr val="accent1"/>
              </a:buClr>
              <a:buSzPct val="70000"/>
            </a:pPr>
            <a:r>
              <a:rPr lang="bg-BG" sz="2200" dirty="0">
                <a:solidFill>
                  <a:prstClr val="black"/>
                </a:solidFill>
              </a:rPr>
              <a:t>Задачата ни с тази презентация е да се концентрираме върху двете най-интересни и теоретически разработени групи ЮФ – Юридическите актове и Правонарушенията.</a:t>
            </a:r>
            <a:endParaRPr lang="bg-BG" sz="2400" dirty="0"/>
          </a:p>
          <a:p>
            <a:pPr marL="0" indent="0" algn="just">
              <a:buNone/>
            </a:pPr>
            <a:endParaRPr lang="bg-BG" dirty="0" smtClean="0"/>
          </a:p>
        </p:txBody>
      </p:sp>
    </p:spTree>
    <p:extLst>
      <p:ext uri="{BB962C8B-B14F-4D97-AF65-F5344CB8AC3E}">
        <p14:creationId xmlns:p14="http://schemas.microsoft.com/office/powerpoint/2010/main" val="2257364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4288" y="0"/>
            <a:ext cx="4419600" cy="579438"/>
          </a:xfrm>
        </p:spPr>
        <p:txBody>
          <a:bodyPr>
            <a:normAutofit fontScale="90000"/>
          </a:bodyPr>
          <a:lstStyle/>
          <a:p>
            <a:pPr algn="ctr"/>
            <a:r>
              <a:rPr lang="bg-BG" b="1" dirty="0" smtClean="0"/>
              <a:t>Видове правонарушения</a:t>
            </a:r>
            <a:endParaRPr lang="bg-BG" b="1" dirty="0"/>
          </a:p>
        </p:txBody>
      </p:sp>
      <p:sp>
        <p:nvSpPr>
          <p:cNvPr id="3" name="Контейнер за съдържание 2"/>
          <p:cNvSpPr>
            <a:spLocks noGrp="1"/>
          </p:cNvSpPr>
          <p:nvPr>
            <p:ph sz="quarter" idx="1"/>
          </p:nvPr>
        </p:nvSpPr>
        <p:spPr>
          <a:xfrm>
            <a:off x="457200" y="609600"/>
            <a:ext cx="8153400" cy="5864352"/>
          </a:xfrm>
        </p:spPr>
        <p:txBody>
          <a:bodyPr>
            <a:normAutofit fontScale="92500" lnSpcReduction="10000"/>
          </a:bodyPr>
          <a:lstStyle/>
          <a:p>
            <a:r>
              <a:rPr lang="bg-BG" dirty="0" smtClean="0"/>
              <a:t>Престъпления;</a:t>
            </a:r>
          </a:p>
          <a:p>
            <a:pPr marL="0" indent="0" algn="just">
              <a:buNone/>
            </a:pPr>
            <a:r>
              <a:rPr lang="ru-RU" sz="1500" b="1" dirty="0"/>
              <a:t>Чл. 9</a:t>
            </a:r>
            <a:r>
              <a:rPr lang="ru-RU" sz="1500" b="1" dirty="0" smtClean="0"/>
              <a:t>. НК </a:t>
            </a:r>
            <a:r>
              <a:rPr lang="ru-RU" sz="1500" dirty="0"/>
              <a:t>(1) </a:t>
            </a:r>
            <a:r>
              <a:rPr lang="ru-RU" sz="1500" dirty="0" err="1"/>
              <a:t>Престъпление</a:t>
            </a:r>
            <a:r>
              <a:rPr lang="ru-RU" sz="1500" dirty="0"/>
              <a:t> е </a:t>
            </a:r>
            <a:r>
              <a:rPr lang="ru-RU" sz="1500" dirty="0" err="1"/>
              <a:t>това</a:t>
            </a:r>
            <a:r>
              <a:rPr lang="ru-RU" sz="1500" dirty="0"/>
              <a:t> </a:t>
            </a:r>
            <a:r>
              <a:rPr lang="ru-RU" sz="1500" dirty="0" err="1"/>
              <a:t>общественоопасно</a:t>
            </a:r>
            <a:r>
              <a:rPr lang="ru-RU" sz="1500" dirty="0"/>
              <a:t> деяние (действие или бездействие), </a:t>
            </a:r>
            <a:r>
              <a:rPr lang="ru-RU" sz="1500" dirty="0" err="1"/>
              <a:t>което</a:t>
            </a:r>
            <a:r>
              <a:rPr lang="ru-RU" sz="1500" dirty="0"/>
              <a:t> е </a:t>
            </a:r>
            <a:r>
              <a:rPr lang="ru-RU" sz="1500" dirty="0" err="1"/>
              <a:t>извършено</a:t>
            </a:r>
            <a:r>
              <a:rPr lang="ru-RU" sz="1500" dirty="0"/>
              <a:t> виновно и е </a:t>
            </a:r>
            <a:r>
              <a:rPr lang="ru-RU" sz="1500" dirty="0" err="1"/>
              <a:t>обявено</a:t>
            </a:r>
            <a:r>
              <a:rPr lang="ru-RU" sz="1500" dirty="0"/>
              <a:t> от закона за наказуемо.</a:t>
            </a:r>
            <a:br>
              <a:rPr lang="ru-RU" sz="1500" dirty="0"/>
            </a:br>
            <a:r>
              <a:rPr lang="ru-RU" sz="1500" dirty="0"/>
              <a:t>(2) Не е </a:t>
            </a:r>
            <a:r>
              <a:rPr lang="ru-RU" sz="1500" dirty="0" err="1"/>
              <a:t>престъпно</a:t>
            </a:r>
            <a:r>
              <a:rPr lang="ru-RU" sz="1500" dirty="0"/>
              <a:t> </a:t>
            </a:r>
            <a:r>
              <a:rPr lang="ru-RU" sz="1500" dirty="0" err="1"/>
              <a:t>деянието</a:t>
            </a:r>
            <a:r>
              <a:rPr lang="ru-RU" sz="1500" dirty="0"/>
              <a:t>, </a:t>
            </a:r>
            <a:r>
              <a:rPr lang="ru-RU" sz="1500" dirty="0" err="1"/>
              <a:t>което</a:t>
            </a:r>
            <a:r>
              <a:rPr lang="ru-RU" sz="1500" dirty="0"/>
              <a:t> </a:t>
            </a:r>
            <a:r>
              <a:rPr lang="ru-RU" sz="1500" dirty="0" err="1"/>
              <a:t>макар</a:t>
            </a:r>
            <a:r>
              <a:rPr lang="ru-RU" sz="1500" dirty="0"/>
              <a:t> </a:t>
            </a:r>
            <a:r>
              <a:rPr lang="ru-RU" sz="1500" dirty="0" err="1"/>
              <a:t>формално</a:t>
            </a:r>
            <a:r>
              <a:rPr lang="ru-RU" sz="1500" dirty="0"/>
              <a:t> и да </a:t>
            </a:r>
            <a:r>
              <a:rPr lang="ru-RU" sz="1500" dirty="0" err="1"/>
              <a:t>осъществява</a:t>
            </a:r>
            <a:r>
              <a:rPr lang="ru-RU" sz="1500" dirty="0"/>
              <a:t> </a:t>
            </a:r>
            <a:r>
              <a:rPr lang="ru-RU" sz="1500" dirty="0" err="1"/>
              <a:t>признаците</a:t>
            </a:r>
            <a:r>
              <a:rPr lang="ru-RU" sz="1500" dirty="0"/>
              <a:t> на предвидено в закона </a:t>
            </a:r>
            <a:r>
              <a:rPr lang="ru-RU" sz="1500" dirty="0" err="1"/>
              <a:t>престъпление</a:t>
            </a:r>
            <a:r>
              <a:rPr lang="ru-RU" sz="1500" dirty="0"/>
              <a:t>, </a:t>
            </a:r>
            <a:r>
              <a:rPr lang="ru-RU" sz="1500" dirty="0" err="1"/>
              <a:t>поради</a:t>
            </a:r>
            <a:r>
              <a:rPr lang="ru-RU" sz="1500" dirty="0"/>
              <a:t> </a:t>
            </a:r>
            <a:r>
              <a:rPr lang="ru-RU" sz="1500" dirty="0" err="1"/>
              <a:t>своята</a:t>
            </a:r>
            <a:r>
              <a:rPr lang="ru-RU" sz="1500" dirty="0"/>
              <a:t> </a:t>
            </a:r>
            <a:r>
              <a:rPr lang="ru-RU" sz="1500" dirty="0" err="1"/>
              <a:t>малозначителност</a:t>
            </a:r>
            <a:r>
              <a:rPr lang="ru-RU" sz="1500" dirty="0"/>
              <a:t> не е </a:t>
            </a:r>
            <a:r>
              <a:rPr lang="ru-RU" sz="1500" dirty="0" err="1"/>
              <a:t>общественоопасно</a:t>
            </a:r>
            <a:r>
              <a:rPr lang="ru-RU" sz="1500" dirty="0"/>
              <a:t> или </a:t>
            </a:r>
            <a:r>
              <a:rPr lang="ru-RU" sz="1500" dirty="0" err="1"/>
              <a:t>неговата</a:t>
            </a:r>
            <a:r>
              <a:rPr lang="ru-RU" sz="1500" dirty="0"/>
              <a:t> </a:t>
            </a:r>
            <a:r>
              <a:rPr lang="ru-RU" sz="1500" dirty="0" err="1"/>
              <a:t>обществена</a:t>
            </a:r>
            <a:r>
              <a:rPr lang="ru-RU" sz="1500" dirty="0"/>
              <a:t> </a:t>
            </a:r>
            <a:r>
              <a:rPr lang="ru-RU" sz="1500" dirty="0" err="1"/>
              <a:t>опасност</a:t>
            </a:r>
            <a:r>
              <a:rPr lang="ru-RU" sz="1500" dirty="0"/>
              <a:t> е явно </a:t>
            </a:r>
            <a:r>
              <a:rPr lang="ru-RU" sz="1500" dirty="0" err="1"/>
              <a:t>незначителна</a:t>
            </a:r>
            <a:r>
              <a:rPr lang="ru-RU" sz="1500" dirty="0"/>
              <a:t>.</a:t>
            </a:r>
            <a:endParaRPr lang="bg-BG" sz="1500" dirty="0" smtClean="0"/>
          </a:p>
          <a:p>
            <a:r>
              <a:rPr lang="bg-BG" dirty="0" smtClean="0"/>
              <a:t>Административни правонарушения;</a:t>
            </a:r>
          </a:p>
          <a:p>
            <a:r>
              <a:rPr lang="bg-BG" dirty="0" smtClean="0"/>
              <a:t>Дисциплинарни правонарушения:</a:t>
            </a:r>
          </a:p>
          <a:p>
            <a:pPr lvl="2"/>
            <a:r>
              <a:rPr lang="bg-BG" i="1" dirty="0" smtClean="0"/>
              <a:t>Понятието „дисциплина“;</a:t>
            </a:r>
          </a:p>
          <a:p>
            <a:pPr lvl="1" algn="just"/>
            <a:r>
              <a:rPr lang="bg-BG" dirty="0" err="1" smtClean="0"/>
              <a:t>Трудовоправни</a:t>
            </a:r>
            <a:r>
              <a:rPr lang="bg-BG" dirty="0" smtClean="0"/>
              <a:t> дисциплинарни нарушения. </a:t>
            </a:r>
            <a:r>
              <a:rPr lang="ru-RU" sz="1300" dirty="0"/>
              <a:t>Чл. 186</a:t>
            </a:r>
            <a:r>
              <a:rPr lang="ru-RU" sz="1300" dirty="0" smtClean="0"/>
              <a:t>. КТ: </a:t>
            </a:r>
            <a:r>
              <a:rPr lang="ru-RU" sz="1300" dirty="0" err="1"/>
              <a:t>Виновното</a:t>
            </a:r>
            <a:r>
              <a:rPr lang="ru-RU" sz="1300" dirty="0"/>
              <a:t> </a:t>
            </a:r>
            <a:r>
              <a:rPr lang="ru-RU" sz="1300" dirty="0" err="1"/>
              <a:t>неизпълнение</a:t>
            </a:r>
            <a:r>
              <a:rPr lang="ru-RU" sz="1300" dirty="0"/>
              <a:t> на </a:t>
            </a:r>
            <a:r>
              <a:rPr lang="ru-RU" sz="1300" dirty="0" err="1"/>
              <a:t>трудовите</a:t>
            </a:r>
            <a:r>
              <a:rPr lang="ru-RU" sz="1300" dirty="0"/>
              <a:t> </a:t>
            </a:r>
            <a:r>
              <a:rPr lang="ru-RU" sz="1300" dirty="0" err="1"/>
              <a:t>задължения</a:t>
            </a:r>
            <a:r>
              <a:rPr lang="ru-RU" sz="1300" dirty="0"/>
              <a:t> е нарушение на </a:t>
            </a:r>
            <a:r>
              <a:rPr lang="ru-RU" sz="1300" dirty="0" err="1"/>
              <a:t>трудовата</a:t>
            </a:r>
            <a:r>
              <a:rPr lang="ru-RU" sz="1300" dirty="0"/>
              <a:t> дисциплина. </a:t>
            </a:r>
            <a:r>
              <a:rPr lang="ru-RU" sz="1300" dirty="0" err="1"/>
              <a:t>Нарушителят</a:t>
            </a:r>
            <a:r>
              <a:rPr lang="ru-RU" sz="1300" dirty="0"/>
              <a:t> се </a:t>
            </a:r>
            <a:r>
              <a:rPr lang="ru-RU" sz="1300" dirty="0" err="1"/>
              <a:t>наказва</a:t>
            </a:r>
            <a:r>
              <a:rPr lang="ru-RU" sz="1300" dirty="0"/>
              <a:t> с </a:t>
            </a:r>
            <a:r>
              <a:rPr lang="ru-RU" sz="1300" dirty="0" err="1"/>
              <a:t>предвидените</a:t>
            </a:r>
            <a:r>
              <a:rPr lang="ru-RU" sz="1300" dirty="0"/>
              <a:t> в </a:t>
            </a:r>
            <a:r>
              <a:rPr lang="ru-RU" sz="1300" dirty="0" err="1"/>
              <a:t>този</a:t>
            </a:r>
            <a:r>
              <a:rPr lang="ru-RU" sz="1300" dirty="0"/>
              <a:t> кодекс </a:t>
            </a:r>
            <a:r>
              <a:rPr lang="ru-RU" sz="1300" dirty="0" err="1"/>
              <a:t>дисциплинарни</a:t>
            </a:r>
            <a:r>
              <a:rPr lang="ru-RU" sz="1300" dirty="0"/>
              <a:t> наказания независимо от </a:t>
            </a:r>
            <a:r>
              <a:rPr lang="ru-RU" sz="1300" dirty="0" err="1"/>
              <a:t>имуществената</a:t>
            </a:r>
            <a:r>
              <a:rPr lang="ru-RU" sz="1300" dirty="0"/>
              <a:t>, </a:t>
            </a:r>
            <a:r>
              <a:rPr lang="ru-RU" sz="1300" dirty="0" err="1"/>
              <a:t>административнонаказателната</a:t>
            </a:r>
            <a:r>
              <a:rPr lang="ru-RU" sz="1300" dirty="0"/>
              <a:t> или </a:t>
            </a:r>
            <a:r>
              <a:rPr lang="ru-RU" sz="1300" dirty="0" err="1"/>
              <a:t>наказателната</a:t>
            </a:r>
            <a:r>
              <a:rPr lang="ru-RU" sz="1300" dirty="0"/>
              <a:t> </a:t>
            </a:r>
            <a:r>
              <a:rPr lang="ru-RU" sz="1300" dirty="0" err="1"/>
              <a:t>отговорност</a:t>
            </a:r>
            <a:r>
              <a:rPr lang="ru-RU" sz="1300" dirty="0"/>
              <a:t>, </a:t>
            </a:r>
            <a:r>
              <a:rPr lang="ru-RU" sz="1300" dirty="0" err="1"/>
              <a:t>ако</a:t>
            </a:r>
            <a:r>
              <a:rPr lang="ru-RU" sz="1300" dirty="0"/>
              <a:t> </a:t>
            </a:r>
            <a:r>
              <a:rPr lang="ru-RU" sz="1300" dirty="0" err="1"/>
              <a:t>такава</a:t>
            </a:r>
            <a:r>
              <a:rPr lang="ru-RU" sz="1300" dirty="0"/>
              <a:t> </a:t>
            </a:r>
            <a:r>
              <a:rPr lang="ru-RU" sz="1300" dirty="0" err="1"/>
              <a:t>отговорност</a:t>
            </a:r>
            <a:r>
              <a:rPr lang="ru-RU" sz="1300" dirty="0"/>
              <a:t> се </a:t>
            </a:r>
            <a:r>
              <a:rPr lang="ru-RU" sz="1300" dirty="0" err="1"/>
              <a:t>предвижда</a:t>
            </a:r>
            <a:r>
              <a:rPr lang="ru-RU" sz="1300" dirty="0"/>
              <a:t>.</a:t>
            </a:r>
            <a:endParaRPr lang="bg-BG" sz="1300" dirty="0" smtClean="0"/>
          </a:p>
          <a:p>
            <a:pPr lvl="1" algn="just"/>
            <a:r>
              <a:rPr lang="bg-BG" dirty="0" smtClean="0"/>
              <a:t>Нарушения на войнската дисциплина </a:t>
            </a:r>
            <a:r>
              <a:rPr lang="ru-RU" sz="1300" dirty="0"/>
              <a:t>Чл. 241</a:t>
            </a:r>
            <a:r>
              <a:rPr lang="ru-RU" sz="1300" dirty="0" smtClean="0"/>
              <a:t>. от ЗОВСРБ: </a:t>
            </a:r>
            <a:r>
              <a:rPr lang="ru-RU" sz="1300" dirty="0" err="1"/>
              <a:t>Виновното</a:t>
            </a:r>
            <a:r>
              <a:rPr lang="ru-RU" sz="1300" dirty="0"/>
              <a:t> </a:t>
            </a:r>
            <a:r>
              <a:rPr lang="ru-RU" sz="1300" dirty="0" err="1"/>
              <a:t>неизпълнение</a:t>
            </a:r>
            <a:r>
              <a:rPr lang="ru-RU" sz="1300" dirty="0"/>
              <a:t> на </a:t>
            </a:r>
            <a:r>
              <a:rPr lang="ru-RU" sz="1300" dirty="0" err="1"/>
              <a:t>служебните</a:t>
            </a:r>
            <a:r>
              <a:rPr lang="ru-RU" sz="1300" dirty="0"/>
              <a:t> </a:t>
            </a:r>
            <a:r>
              <a:rPr lang="ru-RU" sz="1300" dirty="0" err="1"/>
              <a:t>задължения</a:t>
            </a:r>
            <a:r>
              <a:rPr lang="ru-RU" sz="1300" dirty="0"/>
              <a:t> от </a:t>
            </a:r>
            <a:r>
              <a:rPr lang="ru-RU" sz="1300" dirty="0" err="1"/>
              <a:t>военнослужещите</a:t>
            </a:r>
            <a:r>
              <a:rPr lang="ru-RU" sz="1300" dirty="0"/>
              <a:t> е нарушение на </a:t>
            </a:r>
            <a:r>
              <a:rPr lang="ru-RU" sz="1300" dirty="0" err="1"/>
              <a:t>военната</a:t>
            </a:r>
            <a:r>
              <a:rPr lang="ru-RU" sz="1300" dirty="0"/>
              <a:t> дисциплина.</a:t>
            </a:r>
            <a:r>
              <a:rPr lang="bg-BG" dirty="0" smtClean="0"/>
              <a:t>;</a:t>
            </a:r>
          </a:p>
          <a:p>
            <a:pPr lvl="1" algn="just"/>
            <a:r>
              <a:rPr lang="bg-BG" dirty="0" smtClean="0"/>
              <a:t>Нарушения на служебната дисциплина: </a:t>
            </a:r>
            <a:r>
              <a:rPr lang="ru-RU" sz="1300" dirty="0"/>
              <a:t>Чл. 89</a:t>
            </a:r>
            <a:r>
              <a:rPr lang="ru-RU" sz="1300" dirty="0" smtClean="0"/>
              <a:t>. </a:t>
            </a:r>
            <a:r>
              <a:rPr lang="ru-RU" sz="1300" dirty="0" err="1" smtClean="0"/>
              <a:t>ЗДСл</a:t>
            </a:r>
            <a:r>
              <a:rPr lang="ru-RU" sz="1300" dirty="0" smtClean="0"/>
              <a:t>. </a:t>
            </a:r>
            <a:r>
              <a:rPr lang="ru-RU" sz="1300" dirty="0"/>
              <a:t>(1) </a:t>
            </a:r>
            <a:r>
              <a:rPr lang="ru-RU" sz="1300" dirty="0" err="1"/>
              <a:t>Държавният</a:t>
            </a:r>
            <a:r>
              <a:rPr lang="ru-RU" sz="1300" dirty="0"/>
              <a:t> </a:t>
            </a:r>
            <a:r>
              <a:rPr lang="ru-RU" sz="1300" dirty="0" err="1"/>
              <a:t>служител</a:t>
            </a:r>
            <a:r>
              <a:rPr lang="ru-RU" sz="1300" dirty="0"/>
              <a:t>, </a:t>
            </a:r>
            <a:r>
              <a:rPr lang="ru-RU" sz="1300" dirty="0" err="1"/>
              <a:t>който</a:t>
            </a:r>
            <a:r>
              <a:rPr lang="ru-RU" sz="1300" dirty="0"/>
              <a:t> е нарушил виновно </a:t>
            </a:r>
            <a:r>
              <a:rPr lang="ru-RU" sz="1300" dirty="0" err="1"/>
              <a:t>своите</a:t>
            </a:r>
            <a:r>
              <a:rPr lang="ru-RU" sz="1300" dirty="0"/>
              <a:t> </a:t>
            </a:r>
            <a:r>
              <a:rPr lang="ru-RU" sz="1300" dirty="0" err="1"/>
              <a:t>служебни</a:t>
            </a:r>
            <a:r>
              <a:rPr lang="ru-RU" sz="1300" dirty="0"/>
              <a:t> </a:t>
            </a:r>
            <a:r>
              <a:rPr lang="ru-RU" sz="1300" dirty="0" err="1"/>
              <a:t>задължения</a:t>
            </a:r>
            <a:r>
              <a:rPr lang="ru-RU" sz="1300" dirty="0"/>
              <a:t>, се </a:t>
            </a:r>
            <a:r>
              <a:rPr lang="ru-RU" sz="1300" dirty="0" err="1"/>
              <a:t>наказва</a:t>
            </a:r>
            <a:r>
              <a:rPr lang="ru-RU" sz="1300" dirty="0"/>
              <a:t> с </a:t>
            </a:r>
            <a:r>
              <a:rPr lang="ru-RU" sz="1300" dirty="0" err="1"/>
              <a:t>предвидените</a:t>
            </a:r>
            <a:r>
              <a:rPr lang="ru-RU" sz="1300" dirty="0"/>
              <a:t> в </a:t>
            </a:r>
            <a:r>
              <a:rPr lang="ru-RU" sz="1300" dirty="0" err="1"/>
              <a:t>този</a:t>
            </a:r>
            <a:r>
              <a:rPr lang="ru-RU" sz="1300" dirty="0"/>
              <a:t> закон наказания</a:t>
            </a:r>
            <a:r>
              <a:rPr lang="ru-RU" sz="1300" dirty="0" smtClean="0"/>
              <a:t>.</a:t>
            </a:r>
            <a:endParaRPr lang="bg-BG" dirty="0" smtClean="0"/>
          </a:p>
          <a:p>
            <a:r>
              <a:rPr lang="bg-BG" dirty="0" smtClean="0"/>
              <a:t>Граждански нарушения:</a:t>
            </a:r>
          </a:p>
          <a:p>
            <a:pPr lvl="1"/>
            <a:r>
              <a:rPr lang="bg-BG" dirty="0" smtClean="0"/>
              <a:t>Договорни правонарушения (вж. например чл. 79-80 ЗЗД);</a:t>
            </a:r>
          </a:p>
          <a:p>
            <a:pPr lvl="1"/>
            <a:r>
              <a:rPr lang="bg-BG" dirty="0" err="1" smtClean="0"/>
              <a:t>Деликти</a:t>
            </a:r>
            <a:r>
              <a:rPr lang="bg-BG" dirty="0" smtClean="0"/>
              <a:t>. </a:t>
            </a:r>
            <a:r>
              <a:rPr lang="ru-RU" sz="1200" dirty="0"/>
              <a:t>45, ал. </a:t>
            </a:r>
            <a:r>
              <a:rPr lang="ru-RU" sz="1200" dirty="0" smtClean="0"/>
              <a:t>1 ЗЗД: </a:t>
            </a:r>
            <a:r>
              <a:rPr lang="ru-RU" sz="1200" dirty="0" err="1"/>
              <a:t>Всеки</a:t>
            </a:r>
            <a:r>
              <a:rPr lang="ru-RU" sz="1200" dirty="0"/>
              <a:t> е </a:t>
            </a:r>
            <a:r>
              <a:rPr lang="ru-RU" sz="1200" dirty="0" err="1"/>
              <a:t>длъжен</a:t>
            </a:r>
            <a:r>
              <a:rPr lang="ru-RU" sz="1200" dirty="0"/>
              <a:t> да </a:t>
            </a:r>
            <a:r>
              <a:rPr lang="ru-RU" sz="1200" dirty="0" err="1"/>
              <a:t>поправи</a:t>
            </a:r>
            <a:r>
              <a:rPr lang="ru-RU" sz="1200" dirty="0"/>
              <a:t> вредите, </a:t>
            </a:r>
            <a:r>
              <a:rPr lang="ru-RU" sz="1200" dirty="0" err="1"/>
              <a:t>които</a:t>
            </a:r>
            <a:r>
              <a:rPr lang="ru-RU" sz="1200" dirty="0"/>
              <a:t> виновно е причинил </a:t>
            </a:r>
            <a:r>
              <a:rPr lang="ru-RU" sz="1200" dirty="0" err="1"/>
              <a:t>другиму</a:t>
            </a:r>
            <a:r>
              <a:rPr lang="bg-BG" dirty="0" smtClean="0"/>
              <a:t>;</a:t>
            </a:r>
            <a:endParaRPr lang="bg-BG" dirty="0"/>
          </a:p>
        </p:txBody>
      </p:sp>
    </p:spTree>
    <p:extLst>
      <p:ext uri="{BB962C8B-B14F-4D97-AF65-F5344CB8AC3E}">
        <p14:creationId xmlns:p14="http://schemas.microsoft.com/office/powerpoint/2010/main" val="1487398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b="1" dirty="0" smtClean="0"/>
              <a:t>Въпроси за видовете правонарушения</a:t>
            </a:r>
            <a:endParaRPr lang="bg-BG" b="1" dirty="0"/>
          </a:p>
        </p:txBody>
      </p:sp>
      <p:sp>
        <p:nvSpPr>
          <p:cNvPr id="3" name="Контейнер за съдържание 2"/>
          <p:cNvSpPr>
            <a:spLocks noGrp="1"/>
          </p:cNvSpPr>
          <p:nvPr>
            <p:ph sz="quarter" idx="1"/>
          </p:nvPr>
        </p:nvSpPr>
        <p:spPr/>
        <p:txBody>
          <a:bodyPr/>
          <a:lstStyle/>
          <a:p>
            <a:pPr algn="just"/>
            <a:r>
              <a:rPr lang="bg-BG" dirty="0" smtClean="0"/>
              <a:t>Какво отличава престъплението от останалите видове правонарушения? Кое определя престъплението като най-тежкото правонарушение?</a:t>
            </a:r>
          </a:p>
          <a:p>
            <a:pPr algn="just"/>
            <a:r>
              <a:rPr lang="bg-BG" dirty="0" smtClean="0"/>
              <a:t>Как наричаме санкциите, предвидени за всеки от посочените четири вида правонарушения? Как наричаме юридическата отговорност, която е последица на всеки от четирите вида правонарушения?</a:t>
            </a:r>
          </a:p>
          <a:p>
            <a:pPr algn="just"/>
            <a:r>
              <a:rPr lang="bg-BG" dirty="0" smtClean="0"/>
              <a:t>Какво наричаме „</a:t>
            </a:r>
            <a:r>
              <a:rPr lang="bg-BG" dirty="0" err="1" smtClean="0"/>
              <a:t>кумулация</a:t>
            </a:r>
            <a:r>
              <a:rPr lang="bg-BG" dirty="0" smtClean="0"/>
              <a:t> на юридическа отговорност“? Кои видове юридически отговорности са </a:t>
            </a:r>
            <a:r>
              <a:rPr lang="bg-BG" dirty="0" err="1" smtClean="0"/>
              <a:t>кумулируеми</a:t>
            </a:r>
            <a:r>
              <a:rPr lang="bg-BG" dirty="0" smtClean="0"/>
              <a:t> помежду си?</a:t>
            </a:r>
            <a:endParaRPr lang="bg-BG" dirty="0"/>
          </a:p>
        </p:txBody>
      </p:sp>
    </p:spTree>
    <p:extLst>
      <p:ext uri="{BB962C8B-B14F-4D97-AF65-F5344CB8AC3E}">
        <p14:creationId xmlns:p14="http://schemas.microsoft.com/office/powerpoint/2010/main" val="3728551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57200" y="274638"/>
            <a:ext cx="7467600" cy="639762"/>
          </a:xfrm>
        </p:spPr>
        <p:txBody>
          <a:bodyPr/>
          <a:lstStyle/>
          <a:p>
            <a:r>
              <a:rPr lang="bg-BG" dirty="0" smtClean="0"/>
              <a:t>Литература:</a:t>
            </a:r>
            <a:endParaRPr lang="bg-BG" dirty="0"/>
          </a:p>
        </p:txBody>
      </p:sp>
      <p:sp>
        <p:nvSpPr>
          <p:cNvPr id="3" name="Контейнер за съдържание 2"/>
          <p:cNvSpPr>
            <a:spLocks noGrp="1"/>
          </p:cNvSpPr>
          <p:nvPr>
            <p:ph sz="quarter" idx="1"/>
          </p:nvPr>
        </p:nvSpPr>
        <p:spPr>
          <a:xfrm>
            <a:off x="457200" y="914400"/>
            <a:ext cx="8077200" cy="5559552"/>
          </a:xfrm>
        </p:spPr>
        <p:txBody>
          <a:bodyPr>
            <a:normAutofit fontScale="92500" lnSpcReduction="10000"/>
          </a:bodyPr>
          <a:lstStyle/>
          <a:p>
            <a:pPr marL="0" indent="0" algn="just">
              <a:buNone/>
            </a:pPr>
            <a:r>
              <a:rPr lang="ru-RU" dirty="0" smtClean="0"/>
              <a:t>1. Колев, Т. Теория на </a:t>
            </a:r>
            <a:r>
              <a:rPr lang="ru-RU" dirty="0" err="1" smtClean="0"/>
              <a:t>правото</a:t>
            </a:r>
            <a:r>
              <a:rPr lang="ru-RU" dirty="0"/>
              <a:t>:</a:t>
            </a:r>
            <a:r>
              <a:rPr lang="ru-RU" dirty="0" smtClean="0"/>
              <a:t> </a:t>
            </a:r>
            <a:r>
              <a:rPr lang="ru-RU" dirty="0"/>
              <a:t>Инд. </a:t>
            </a:r>
            <a:r>
              <a:rPr lang="ru-RU" dirty="0" err="1"/>
              <a:t>юрид</a:t>
            </a:r>
            <a:r>
              <a:rPr lang="ru-RU" dirty="0"/>
              <a:t>. </a:t>
            </a:r>
            <a:r>
              <a:rPr lang="ru-RU" dirty="0" err="1"/>
              <a:t>актове</a:t>
            </a:r>
            <a:r>
              <a:rPr lang="ru-RU" dirty="0"/>
              <a:t> </a:t>
            </a:r>
            <a:r>
              <a:rPr lang="ru-RU" dirty="0" smtClean="0"/>
              <a:t>(314-321) </a:t>
            </a:r>
            <a:r>
              <a:rPr lang="ru-RU" dirty="0"/>
              <a:t>+ Правонарушения </a:t>
            </a:r>
            <a:r>
              <a:rPr lang="ru-RU" dirty="0" smtClean="0"/>
              <a:t>(328-336);</a:t>
            </a:r>
          </a:p>
          <a:p>
            <a:pPr marL="0" indent="0" algn="just">
              <a:buNone/>
            </a:pPr>
            <a:r>
              <a:rPr lang="ru-RU" dirty="0" smtClean="0"/>
              <a:t>2. </a:t>
            </a:r>
            <a:r>
              <a:rPr lang="ru-RU" dirty="0" err="1" smtClean="0"/>
              <a:t>Ташев</a:t>
            </a:r>
            <a:r>
              <a:rPr lang="ru-RU" dirty="0" smtClean="0"/>
              <a:t>, Обща теория на </a:t>
            </a:r>
            <a:r>
              <a:rPr lang="ru-RU" dirty="0" err="1" smtClean="0"/>
              <a:t>правото</a:t>
            </a:r>
            <a:r>
              <a:rPr lang="ru-RU" dirty="0"/>
              <a:t>:</a:t>
            </a:r>
            <a:r>
              <a:rPr lang="ru-RU" dirty="0" smtClean="0"/>
              <a:t> Инд. </a:t>
            </a:r>
            <a:r>
              <a:rPr lang="ru-RU" dirty="0" err="1"/>
              <a:t>ю</a:t>
            </a:r>
            <a:r>
              <a:rPr lang="ru-RU" dirty="0" err="1" smtClean="0"/>
              <a:t>рид</a:t>
            </a:r>
            <a:r>
              <a:rPr lang="ru-RU" dirty="0" smtClean="0"/>
              <a:t>. </a:t>
            </a:r>
            <a:r>
              <a:rPr lang="ru-RU" dirty="0" err="1"/>
              <a:t>а</a:t>
            </a:r>
            <a:r>
              <a:rPr lang="ru-RU" dirty="0" err="1" smtClean="0"/>
              <a:t>ктове</a:t>
            </a:r>
            <a:r>
              <a:rPr lang="ru-RU" dirty="0" smtClean="0"/>
              <a:t> (250-260) + Правонарушения (238-250)</a:t>
            </a:r>
            <a:r>
              <a:rPr lang="bg-BG" dirty="0" smtClean="0"/>
              <a:t>;</a:t>
            </a:r>
            <a:endParaRPr lang="ru-RU" dirty="0" smtClean="0"/>
          </a:p>
          <a:p>
            <a:pPr marL="0" indent="0" algn="just">
              <a:buNone/>
            </a:pPr>
            <a:r>
              <a:rPr lang="ru-RU" dirty="0" smtClean="0"/>
              <a:t>3. </a:t>
            </a:r>
            <a:r>
              <a:rPr lang="ru-RU" dirty="0"/>
              <a:t>(</a:t>
            </a:r>
            <a:r>
              <a:rPr lang="ru-RU" dirty="0" err="1"/>
              <a:t>Относно</a:t>
            </a:r>
            <a:r>
              <a:rPr lang="ru-RU" dirty="0"/>
              <a:t> </a:t>
            </a:r>
            <a:r>
              <a:rPr lang="ru-RU" dirty="0" err="1"/>
              <a:t>юридическите</a:t>
            </a:r>
            <a:r>
              <a:rPr lang="ru-RU" dirty="0"/>
              <a:t> </a:t>
            </a:r>
            <a:r>
              <a:rPr lang="ru-RU" dirty="0" err="1"/>
              <a:t>актове</a:t>
            </a:r>
            <a:r>
              <a:rPr lang="ru-RU" dirty="0"/>
              <a:t>) Мария Павлова, Гражданско право - Обща част, Софи-Р, 2002 г.: за формата на </a:t>
            </a:r>
            <a:r>
              <a:rPr lang="ru-RU" dirty="0" err="1"/>
              <a:t>сделката</a:t>
            </a:r>
            <a:r>
              <a:rPr lang="ru-RU" dirty="0"/>
              <a:t> - стр. 479 - 485, в </a:t>
            </a:r>
            <a:r>
              <a:rPr lang="ru-RU" dirty="0" err="1"/>
              <a:t>частта</a:t>
            </a:r>
            <a:r>
              <a:rPr lang="ru-RU" dirty="0"/>
              <a:t> "Понятие за </a:t>
            </a:r>
            <a:r>
              <a:rPr lang="ru-RU" dirty="0" err="1"/>
              <a:t>недействителност</a:t>
            </a:r>
            <a:r>
              <a:rPr lang="ru-RU" dirty="0"/>
              <a:t> и </a:t>
            </a:r>
            <a:r>
              <a:rPr lang="ru-RU" dirty="0" err="1"/>
              <a:t>видове</a:t>
            </a:r>
            <a:r>
              <a:rPr lang="ru-RU" dirty="0"/>
              <a:t>" - стр. 507 - 513, </a:t>
            </a:r>
            <a:r>
              <a:rPr lang="ru-RU" dirty="0" err="1"/>
              <a:t>относно</a:t>
            </a:r>
            <a:r>
              <a:rPr lang="ru-RU" dirty="0"/>
              <a:t> </a:t>
            </a:r>
            <a:r>
              <a:rPr lang="ru-RU" dirty="0" err="1"/>
              <a:t>пороците</a:t>
            </a:r>
            <a:r>
              <a:rPr lang="ru-RU" dirty="0"/>
              <a:t> на </a:t>
            </a:r>
            <a:r>
              <a:rPr lang="ru-RU" dirty="0" err="1"/>
              <a:t>гражданскоправните</a:t>
            </a:r>
            <a:r>
              <a:rPr lang="ru-RU" dirty="0"/>
              <a:t> сделки - </a:t>
            </a:r>
            <a:r>
              <a:rPr lang="ru-RU" dirty="0" err="1"/>
              <a:t>Недееспособност</a:t>
            </a:r>
            <a:r>
              <a:rPr lang="ru-RU" dirty="0"/>
              <a:t>, Грешка, </a:t>
            </a:r>
            <a:r>
              <a:rPr lang="ru-RU" dirty="0" err="1"/>
              <a:t>Измама</a:t>
            </a:r>
            <a:r>
              <a:rPr lang="ru-RU" dirty="0"/>
              <a:t>, </a:t>
            </a:r>
            <a:r>
              <a:rPr lang="ru-RU" dirty="0" err="1"/>
              <a:t>Заплашване</a:t>
            </a:r>
            <a:r>
              <a:rPr lang="ru-RU" dirty="0"/>
              <a:t> - стр. 553 - 558</a:t>
            </a:r>
            <a:r>
              <a:rPr lang="ru-RU" dirty="0" smtClean="0"/>
              <a:t>.</a:t>
            </a:r>
          </a:p>
          <a:p>
            <a:pPr marL="0" indent="0" algn="just">
              <a:buNone/>
            </a:pPr>
            <a:r>
              <a:rPr lang="ru-RU" dirty="0" smtClean="0"/>
              <a:t>4. </a:t>
            </a:r>
            <a:r>
              <a:rPr lang="bg-BG" dirty="0" smtClean="0"/>
              <a:t>Д</a:t>
            </a:r>
            <a:r>
              <a:rPr lang="bg-BG" dirty="0"/>
              <a:t>. Милкова, ОТП - Глава X. Юридически факти и глава XV</a:t>
            </a:r>
            <a:r>
              <a:rPr lang="bg-BG" dirty="0" smtClean="0"/>
              <a:t>.</a:t>
            </a:r>
          </a:p>
          <a:p>
            <a:pPr marL="0" indent="0" algn="just">
              <a:buNone/>
            </a:pPr>
            <a:r>
              <a:rPr lang="bg-BG" dirty="0" smtClean="0"/>
              <a:t>5. </a:t>
            </a:r>
            <a:r>
              <a:rPr lang="bg-BG" dirty="0"/>
              <a:t>Отвъд </a:t>
            </a:r>
            <a:r>
              <a:rPr lang="bg-BG" dirty="0" smtClean="0"/>
              <a:t>предложената Ви основа </a:t>
            </a:r>
            <a:r>
              <a:rPr lang="bg-BG" dirty="0"/>
              <a:t>има три книжки на проф. Бойчев - Правонарушението, Юридическа отговорност, Юридическа санкция.</a:t>
            </a:r>
          </a:p>
        </p:txBody>
      </p:sp>
    </p:spTree>
    <p:extLst>
      <p:ext uri="{BB962C8B-B14F-4D97-AF65-F5344CB8AC3E}">
        <p14:creationId xmlns:p14="http://schemas.microsoft.com/office/powerpoint/2010/main" val="2107560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28600" y="228600"/>
            <a:ext cx="6705600" cy="731838"/>
          </a:xfrm>
        </p:spPr>
        <p:txBody>
          <a:bodyPr/>
          <a:lstStyle/>
          <a:p>
            <a:pPr algn="ctr"/>
            <a:r>
              <a:rPr lang="bg-BG" b="1" dirty="0" smtClean="0"/>
              <a:t>Юридическите актове (ЮА)</a:t>
            </a:r>
            <a:endParaRPr lang="bg-BG" b="1" dirty="0"/>
          </a:p>
        </p:txBody>
      </p:sp>
      <p:sp>
        <p:nvSpPr>
          <p:cNvPr id="3" name="Контейнер за съдържание 2"/>
          <p:cNvSpPr>
            <a:spLocks noGrp="1"/>
          </p:cNvSpPr>
          <p:nvPr>
            <p:ph sz="quarter" idx="1"/>
          </p:nvPr>
        </p:nvSpPr>
        <p:spPr>
          <a:xfrm>
            <a:off x="381000" y="914400"/>
            <a:ext cx="8382000" cy="5711952"/>
          </a:xfrm>
        </p:spPr>
        <p:txBody>
          <a:bodyPr>
            <a:noAutofit/>
          </a:bodyPr>
          <a:lstStyle/>
          <a:p>
            <a:pPr algn="just"/>
            <a:r>
              <a:rPr lang="bg-BG" sz="1600" b="1" dirty="0"/>
              <a:t>Понятието юридически </a:t>
            </a:r>
            <a:r>
              <a:rPr lang="bg-BG" sz="1600" b="1" dirty="0" smtClean="0"/>
              <a:t>акт</a:t>
            </a:r>
          </a:p>
          <a:p>
            <a:pPr lvl="1" algn="just"/>
            <a:r>
              <a:rPr lang="bg-BG" sz="1400" dirty="0" smtClean="0"/>
              <a:t>Акт</a:t>
            </a:r>
            <a:r>
              <a:rPr lang="bg-BG" sz="1400" dirty="0"/>
              <a:t>, действие, деяние, </a:t>
            </a:r>
            <a:r>
              <a:rPr lang="bg-BG" sz="1400" dirty="0" smtClean="0"/>
              <a:t>постъпка;</a:t>
            </a:r>
            <a:endParaRPr lang="bg-BG" sz="1400" dirty="0"/>
          </a:p>
          <a:p>
            <a:pPr lvl="2" algn="just"/>
            <a:r>
              <a:rPr lang="bg-BG" sz="1200" dirty="0"/>
              <a:t>Каква е </a:t>
            </a:r>
            <a:r>
              <a:rPr lang="bg-BG" sz="1200" i="1" dirty="0" smtClean="0"/>
              <a:t>езиковата </a:t>
            </a:r>
            <a:r>
              <a:rPr lang="bg-BG" sz="1200" dirty="0" smtClean="0"/>
              <a:t>разлика между </a:t>
            </a:r>
            <a:r>
              <a:rPr lang="bg-BG" sz="1200" dirty="0"/>
              <a:t>акт, действие, деяние, постъпка във всекидневния език? Почти никаква. </a:t>
            </a:r>
            <a:endParaRPr lang="bg-BG" sz="1200" dirty="0" smtClean="0"/>
          </a:p>
          <a:p>
            <a:pPr lvl="2" algn="just"/>
            <a:r>
              <a:rPr lang="bg-BG" sz="1200" dirty="0" smtClean="0"/>
              <a:t>Ние </a:t>
            </a:r>
            <a:r>
              <a:rPr lang="bg-BG" sz="1200" dirty="0"/>
              <a:t>обаче сме длъжни да използваме тези понятия в даваното им от правната наука значение. Така, понятието "акт" се използва за вида правомерно юридическо действие, при което лицето за разлика от "постъпката" целенасочено изразява воля за постигането на определени правни последици. Деянието е термин, използван в материята на правонарушенията като вид неправомерни действия. С деянието обозначаваме обобщено и действията (активно поведение) и бездействията (липса на активно поведение), които са предвидени в хипотезата на санкционната норма като неправомерни вредоносни юридически факти.  Използвайте думите в юридическото им значение и не ги бъркайте.</a:t>
            </a:r>
          </a:p>
          <a:p>
            <a:pPr algn="just"/>
            <a:r>
              <a:rPr lang="bg-BG" sz="1600" dirty="0" smtClean="0"/>
              <a:t>Юридическият акт е волеизявление, насочено към  пораждането на правни последици. В теорията се говори, че юридическият акт може да има няколко едновременни проявления:</a:t>
            </a:r>
            <a:endParaRPr lang="bg-BG" sz="1600" dirty="0"/>
          </a:p>
          <a:p>
            <a:pPr lvl="1" algn="just"/>
            <a:r>
              <a:rPr lang="bg-BG" sz="1400" dirty="0"/>
              <a:t>а) юридическо действие;</a:t>
            </a:r>
          </a:p>
          <a:p>
            <a:pPr lvl="1" algn="just"/>
            <a:r>
              <a:rPr lang="bg-BG" sz="1400" dirty="0"/>
              <a:t>б) резултат от правомерната юридическа дейност;</a:t>
            </a:r>
          </a:p>
          <a:p>
            <a:pPr lvl="1" algn="just"/>
            <a:r>
              <a:rPr lang="bg-BG" sz="1400" dirty="0"/>
              <a:t>в) акт-документ.</a:t>
            </a:r>
          </a:p>
          <a:p>
            <a:pPr algn="just"/>
            <a:r>
              <a:rPr lang="bg-BG" sz="1600" dirty="0"/>
              <a:t>Пример</a:t>
            </a:r>
          </a:p>
          <a:p>
            <a:pPr lvl="1" algn="just"/>
            <a:r>
              <a:rPr lang="bg-BG" sz="1400" dirty="0" smtClean="0"/>
              <a:t>Подписваме </a:t>
            </a:r>
            <a:r>
              <a:rPr lang="bg-BG" sz="1400" dirty="0"/>
              <a:t>договор - това е актът-действие.   </a:t>
            </a:r>
          </a:p>
          <a:p>
            <a:pPr lvl="1" algn="just"/>
            <a:r>
              <a:rPr lang="bg-BG" sz="1400" dirty="0" smtClean="0"/>
              <a:t>Той </a:t>
            </a:r>
            <a:r>
              <a:rPr lang="bg-BG" sz="1400" dirty="0" err="1"/>
              <a:t>резултира</a:t>
            </a:r>
            <a:r>
              <a:rPr lang="bg-BG" sz="1400" dirty="0"/>
              <a:t> в подписан договор - актът, разглеждан като резултат на действието. </a:t>
            </a:r>
            <a:r>
              <a:rPr lang="bg-BG" sz="1400" dirty="0" smtClean="0"/>
              <a:t>Имаме </a:t>
            </a:r>
            <a:r>
              <a:rPr lang="bg-BG" sz="1400" dirty="0"/>
              <a:t>договор - подписването като еднократен юридически факт има за правна последица възникването на права и задължения, тоест на една наша договорна обвързаност, която като юридически факт има характеристиките на </a:t>
            </a:r>
            <a:r>
              <a:rPr lang="bg-BG" sz="1400" dirty="0" smtClean="0"/>
              <a:t>факт-състояние.</a:t>
            </a:r>
          </a:p>
          <a:p>
            <a:pPr lvl="1" algn="just"/>
            <a:r>
              <a:rPr lang="bg-BG" sz="1400" dirty="0" smtClean="0"/>
              <a:t>Действието </a:t>
            </a:r>
            <a:r>
              <a:rPr lang="bg-BG" sz="1400" dirty="0"/>
              <a:t>ни може да бъде писмено </a:t>
            </a:r>
            <a:r>
              <a:rPr lang="bg-BG" sz="1400" dirty="0" err="1"/>
              <a:t>обективирано</a:t>
            </a:r>
            <a:r>
              <a:rPr lang="bg-BG" sz="1400" dirty="0"/>
              <a:t> в документ (носителят - физически или електронен, на който сме фиксирали волята си), той също се обозначава като акт.</a:t>
            </a:r>
          </a:p>
          <a:p>
            <a:pPr algn="just"/>
            <a:endParaRPr lang="bg-BG" sz="1600" dirty="0"/>
          </a:p>
        </p:txBody>
      </p:sp>
    </p:spTree>
    <p:extLst>
      <p:ext uri="{BB962C8B-B14F-4D97-AF65-F5344CB8AC3E}">
        <p14:creationId xmlns:p14="http://schemas.microsoft.com/office/powerpoint/2010/main" val="1851272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81000" y="304800"/>
            <a:ext cx="7239000" cy="731838"/>
          </a:xfrm>
        </p:spPr>
        <p:txBody>
          <a:bodyPr/>
          <a:lstStyle/>
          <a:p>
            <a:r>
              <a:rPr lang="bg-BG" dirty="0" smtClean="0"/>
              <a:t>Видове ИЮА</a:t>
            </a:r>
            <a:endParaRPr lang="bg-BG" dirty="0"/>
          </a:p>
        </p:txBody>
      </p:sp>
      <p:sp>
        <p:nvSpPr>
          <p:cNvPr id="3" name="Контейнер за съдържание 2"/>
          <p:cNvSpPr>
            <a:spLocks noGrp="1"/>
          </p:cNvSpPr>
          <p:nvPr>
            <p:ph sz="quarter" idx="1"/>
          </p:nvPr>
        </p:nvSpPr>
        <p:spPr>
          <a:xfrm>
            <a:off x="457200" y="990600"/>
            <a:ext cx="8229600" cy="5638800"/>
          </a:xfrm>
        </p:spPr>
        <p:txBody>
          <a:bodyPr>
            <a:normAutofit lnSpcReduction="10000"/>
          </a:bodyPr>
          <a:lstStyle/>
          <a:p>
            <a:r>
              <a:rPr lang="bg-BG" dirty="0" smtClean="0"/>
              <a:t>На частното право:</a:t>
            </a:r>
          </a:p>
          <a:p>
            <a:pPr lvl="1"/>
            <a:r>
              <a:rPr lang="bg-BG" dirty="0" smtClean="0"/>
              <a:t>Договорите – </a:t>
            </a:r>
            <a:r>
              <a:rPr lang="bg-BG" dirty="0" smtClean="0">
                <a:solidFill>
                  <a:srgbClr val="0070C0"/>
                </a:solidFill>
              </a:rPr>
              <a:t>какво представляват договорите?</a:t>
            </a:r>
            <a:r>
              <a:rPr lang="bg-BG" dirty="0" smtClean="0"/>
              <a:t>;</a:t>
            </a:r>
          </a:p>
          <a:p>
            <a:pPr lvl="1"/>
            <a:r>
              <a:rPr lang="bg-BG" dirty="0" smtClean="0"/>
              <a:t>Едностранните волеизявления – </a:t>
            </a:r>
            <a:r>
              <a:rPr lang="bg-BG" dirty="0" smtClean="0">
                <a:solidFill>
                  <a:srgbClr val="0070C0"/>
                </a:solidFill>
              </a:rPr>
              <a:t>каква е разликата между ЕВ и договорите?</a:t>
            </a:r>
            <a:endParaRPr lang="bg-BG" dirty="0" smtClean="0"/>
          </a:p>
          <a:p>
            <a:r>
              <a:rPr lang="bg-BG" dirty="0" smtClean="0"/>
              <a:t>На публичното право:</a:t>
            </a:r>
          </a:p>
          <a:p>
            <a:pPr lvl="1"/>
            <a:r>
              <a:rPr lang="bg-BG" dirty="0" smtClean="0"/>
              <a:t>ИЮА на </a:t>
            </a:r>
            <a:r>
              <a:rPr lang="bg-BG" dirty="0" err="1" smtClean="0"/>
              <a:t>изп</a:t>
            </a:r>
            <a:r>
              <a:rPr lang="bg-BG" dirty="0" smtClean="0"/>
              <a:t>. власт = Инд. </a:t>
            </a:r>
            <a:r>
              <a:rPr lang="bg-BG" dirty="0" err="1" smtClean="0"/>
              <a:t>адм</a:t>
            </a:r>
            <a:r>
              <a:rPr lang="bg-BG" dirty="0" smtClean="0"/>
              <a:t>. актове;</a:t>
            </a:r>
          </a:p>
          <a:p>
            <a:pPr lvl="1"/>
            <a:r>
              <a:rPr lang="bg-BG" dirty="0" smtClean="0"/>
              <a:t>ИЮА на законодателната власт:</a:t>
            </a:r>
          </a:p>
          <a:p>
            <a:pPr lvl="2"/>
            <a:r>
              <a:rPr lang="bg-BG" dirty="0" smtClean="0"/>
              <a:t>Решенията на НС – </a:t>
            </a:r>
            <a:r>
              <a:rPr lang="bg-BG" dirty="0" smtClean="0">
                <a:solidFill>
                  <a:srgbClr val="0070C0"/>
                </a:solidFill>
              </a:rPr>
              <a:t>кога НС приема решение и кога закон? Какви други актове има НС освен посочените?</a:t>
            </a:r>
          </a:p>
          <a:p>
            <a:pPr lvl="1"/>
            <a:r>
              <a:rPr lang="bg-BG" dirty="0"/>
              <a:t>ИЮА на съдебната власт:</a:t>
            </a:r>
          </a:p>
          <a:p>
            <a:pPr lvl="2"/>
            <a:r>
              <a:rPr lang="bg-BG" dirty="0"/>
              <a:t>Решения;</a:t>
            </a:r>
          </a:p>
          <a:p>
            <a:pPr lvl="2"/>
            <a:r>
              <a:rPr lang="bg-BG" dirty="0"/>
              <a:t>Определения;</a:t>
            </a:r>
          </a:p>
          <a:p>
            <a:pPr lvl="2"/>
            <a:r>
              <a:rPr lang="bg-BG" dirty="0"/>
              <a:t>Разпореждания.</a:t>
            </a:r>
          </a:p>
          <a:p>
            <a:pPr lvl="1"/>
            <a:r>
              <a:rPr lang="bg-BG" dirty="0" smtClean="0"/>
              <a:t>ИЮА на Президента:</a:t>
            </a:r>
          </a:p>
          <a:p>
            <a:pPr lvl="2"/>
            <a:r>
              <a:rPr lang="bg-BG" dirty="0" smtClean="0"/>
              <a:t>Указите на президента;</a:t>
            </a:r>
          </a:p>
          <a:p>
            <a:pPr lvl="1"/>
            <a:r>
              <a:rPr lang="bg-BG" dirty="0" smtClean="0"/>
              <a:t>ИЮА на КС – </a:t>
            </a:r>
            <a:r>
              <a:rPr lang="bg-BG" dirty="0" smtClean="0">
                <a:solidFill>
                  <a:srgbClr val="0070C0"/>
                </a:solidFill>
              </a:rPr>
              <a:t>кои ИЮА на КС вече сме изучавали?</a:t>
            </a:r>
          </a:p>
        </p:txBody>
      </p:sp>
    </p:spTree>
    <p:extLst>
      <p:ext uri="{BB962C8B-B14F-4D97-AF65-F5344CB8AC3E}">
        <p14:creationId xmlns:p14="http://schemas.microsoft.com/office/powerpoint/2010/main" val="3080843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lang="bg-BG" dirty="0" smtClean="0"/>
              <a:t>Форма, кауза, условия за действителност.</a:t>
            </a:r>
            <a:endParaRPr lang="bg-BG" dirty="0"/>
          </a:p>
        </p:txBody>
      </p:sp>
      <p:sp>
        <p:nvSpPr>
          <p:cNvPr id="3" name="Контейнер за съдържание 2"/>
          <p:cNvSpPr>
            <a:spLocks noGrp="1"/>
          </p:cNvSpPr>
          <p:nvPr>
            <p:ph sz="quarter" idx="1"/>
          </p:nvPr>
        </p:nvSpPr>
        <p:spPr>
          <a:xfrm>
            <a:off x="457200" y="1371600"/>
            <a:ext cx="8305800" cy="5334000"/>
          </a:xfrm>
        </p:spPr>
        <p:txBody>
          <a:bodyPr>
            <a:normAutofit fontScale="92500" lnSpcReduction="20000"/>
          </a:bodyPr>
          <a:lstStyle/>
          <a:p>
            <a:pPr marL="0" indent="0" algn="just">
              <a:buNone/>
            </a:pPr>
            <a:r>
              <a:rPr lang="en-US" i="1" dirty="0" smtClean="0">
                <a:solidFill>
                  <a:srgbClr val="0070C0"/>
                </a:solidFill>
              </a:rPr>
              <a:t>NB! </a:t>
            </a:r>
            <a:r>
              <a:rPr lang="bg-BG" i="1" dirty="0" smtClean="0">
                <a:solidFill>
                  <a:srgbClr val="0070C0"/>
                </a:solidFill>
              </a:rPr>
              <a:t>Тук само въвеждаме няколко основни понятия, за които аз ще Ви разкажа, а подробно ще ги изучавате във втори курс по ГП – обща част и АП.</a:t>
            </a:r>
          </a:p>
          <a:p>
            <a:pPr algn="just"/>
            <a:r>
              <a:rPr lang="bg-BG" dirty="0" smtClean="0"/>
              <a:t>Какво наричаме „форма“ на ИЮА?</a:t>
            </a:r>
          </a:p>
          <a:p>
            <a:pPr lvl="1" algn="just"/>
            <a:r>
              <a:rPr lang="bg-BG" dirty="0" smtClean="0"/>
              <a:t>Устна, Писмена (частна писмена; официална писмена; електронна форма);</a:t>
            </a:r>
          </a:p>
          <a:p>
            <a:pPr lvl="1" algn="just"/>
            <a:r>
              <a:rPr lang="bg-BG" dirty="0" smtClean="0"/>
              <a:t>Форма за доказване и форма за действителност.</a:t>
            </a:r>
          </a:p>
          <a:p>
            <a:pPr algn="just"/>
            <a:r>
              <a:rPr lang="bg-BG" dirty="0" smtClean="0"/>
              <a:t>Какво наричаме „кауза“ на ИЮА?</a:t>
            </a:r>
          </a:p>
          <a:p>
            <a:pPr marL="365760" lvl="1" indent="0" algn="just">
              <a:buNone/>
            </a:pPr>
            <a:r>
              <a:rPr lang="bg-BG" b="1" dirty="0"/>
              <a:t>Някои основни </a:t>
            </a:r>
            <a:r>
              <a:rPr lang="bg-BG" b="1" i="1" dirty="0" smtClean="0">
                <a:solidFill>
                  <a:srgbClr val="0070C0"/>
                </a:solidFill>
              </a:rPr>
              <a:t>частноправни</a:t>
            </a:r>
            <a:r>
              <a:rPr lang="bg-BG" b="1" i="1" dirty="0" smtClean="0"/>
              <a:t> </a:t>
            </a:r>
            <a:r>
              <a:rPr lang="bg-BG" b="1" dirty="0" smtClean="0"/>
              <a:t>каузи</a:t>
            </a:r>
            <a:r>
              <a:rPr lang="bg-BG" b="1" dirty="0"/>
              <a:t>:   </a:t>
            </a:r>
          </a:p>
          <a:p>
            <a:pPr lvl="1" algn="just"/>
            <a:r>
              <a:rPr lang="bg-BG" dirty="0" err="1" smtClean="0"/>
              <a:t>acquirendi</a:t>
            </a:r>
            <a:r>
              <a:rPr lang="bg-BG" dirty="0" smtClean="0"/>
              <a:t> </a:t>
            </a:r>
            <a:r>
              <a:rPr lang="bg-BG" dirty="0" err="1"/>
              <a:t>causa</a:t>
            </a:r>
            <a:r>
              <a:rPr lang="bg-BG" dirty="0"/>
              <a:t> - целта е да се придобие едно право в замяна на поемане на задължение </a:t>
            </a:r>
            <a:r>
              <a:rPr lang="bg-BG" dirty="0" err="1"/>
              <a:t>заимуществена</a:t>
            </a:r>
            <a:r>
              <a:rPr lang="bg-BG" dirty="0"/>
              <a:t> </a:t>
            </a:r>
            <a:r>
              <a:rPr lang="bg-BG" dirty="0" err="1"/>
              <a:t>престация</a:t>
            </a:r>
            <a:r>
              <a:rPr lang="bg-BG" dirty="0"/>
              <a:t>; </a:t>
            </a:r>
            <a:endParaRPr lang="bg-BG" dirty="0" smtClean="0"/>
          </a:p>
          <a:p>
            <a:pPr lvl="1" algn="just"/>
            <a:r>
              <a:rPr lang="bg-BG" dirty="0" err="1" smtClean="0"/>
              <a:t>credendi</a:t>
            </a:r>
            <a:r>
              <a:rPr lang="bg-BG" dirty="0" smtClean="0"/>
              <a:t> </a:t>
            </a:r>
            <a:r>
              <a:rPr lang="bg-BG" dirty="0" err="1"/>
              <a:t>causa</a:t>
            </a:r>
            <a:r>
              <a:rPr lang="bg-BG" dirty="0"/>
              <a:t> – целта е да се придобие едно вземане;  </a:t>
            </a:r>
            <a:endParaRPr lang="bg-BG" dirty="0" smtClean="0"/>
          </a:p>
          <a:p>
            <a:pPr lvl="1" algn="just"/>
            <a:r>
              <a:rPr lang="bg-BG" dirty="0" err="1" smtClean="0"/>
              <a:t>donandi</a:t>
            </a:r>
            <a:r>
              <a:rPr lang="bg-BG" dirty="0" smtClean="0"/>
              <a:t> </a:t>
            </a:r>
            <a:r>
              <a:rPr lang="bg-BG" dirty="0" err="1"/>
              <a:t>causa</a:t>
            </a:r>
            <a:r>
              <a:rPr lang="bg-BG" dirty="0"/>
              <a:t> - целта да се подари;  </a:t>
            </a:r>
            <a:endParaRPr lang="bg-BG" dirty="0" smtClean="0"/>
          </a:p>
          <a:p>
            <a:pPr lvl="1" algn="just"/>
            <a:r>
              <a:rPr lang="bg-BG" dirty="0" err="1" smtClean="0"/>
              <a:t>solvendi</a:t>
            </a:r>
            <a:r>
              <a:rPr lang="bg-BG" dirty="0" smtClean="0"/>
              <a:t> </a:t>
            </a:r>
            <a:r>
              <a:rPr lang="bg-BG" dirty="0" err="1"/>
              <a:t>causa–</a:t>
            </a:r>
            <a:r>
              <a:rPr lang="bg-BG" dirty="0"/>
              <a:t> целта е да се погаси задължение.</a:t>
            </a:r>
            <a:endParaRPr lang="bg-BG" dirty="0" smtClean="0"/>
          </a:p>
          <a:p>
            <a:pPr algn="just"/>
            <a:r>
              <a:rPr lang="bg-BG" dirty="0" smtClean="0"/>
              <a:t>Какво наричаме „действителност“ на ИЮА? </a:t>
            </a:r>
            <a:r>
              <a:rPr lang="bg-BG" dirty="0" err="1" smtClean="0"/>
              <a:t>Срвн</a:t>
            </a:r>
            <a:r>
              <a:rPr lang="bg-BG" dirty="0" smtClean="0"/>
              <a:t>. с понятието „валидност“.</a:t>
            </a:r>
          </a:p>
          <a:p>
            <a:pPr algn="just"/>
            <a:r>
              <a:rPr lang="bg-BG" dirty="0" smtClean="0"/>
              <a:t>Какво наричаме „нищожност“ и какво „</a:t>
            </a:r>
            <a:r>
              <a:rPr lang="bg-BG" dirty="0" err="1" smtClean="0"/>
              <a:t>унищожаемост</a:t>
            </a:r>
            <a:r>
              <a:rPr lang="bg-BG" dirty="0" smtClean="0"/>
              <a:t>“ на ИЮА?</a:t>
            </a:r>
            <a:endParaRPr lang="bg-BG" dirty="0"/>
          </a:p>
        </p:txBody>
      </p:sp>
    </p:spTree>
    <p:extLst>
      <p:ext uri="{BB962C8B-B14F-4D97-AF65-F5344CB8AC3E}">
        <p14:creationId xmlns:p14="http://schemas.microsoft.com/office/powerpoint/2010/main" val="875391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990600" y="0"/>
            <a:ext cx="7467600" cy="1143000"/>
          </a:xfrm>
        </p:spPr>
        <p:txBody>
          <a:bodyPr/>
          <a:lstStyle/>
          <a:p>
            <a:pPr algn="ctr"/>
            <a:r>
              <a:rPr lang="bg-BG" dirty="0" smtClean="0"/>
              <a:t>Условия за действителност на ИЮА (пример с ИЮА на частното право)</a:t>
            </a:r>
            <a:endParaRPr lang="bg-BG" dirty="0"/>
          </a:p>
        </p:txBody>
      </p:sp>
      <p:sp>
        <p:nvSpPr>
          <p:cNvPr id="3" name="Контейнер за съдържание 2"/>
          <p:cNvSpPr>
            <a:spLocks noGrp="1"/>
          </p:cNvSpPr>
          <p:nvPr>
            <p:ph sz="quarter" idx="1"/>
          </p:nvPr>
        </p:nvSpPr>
        <p:spPr>
          <a:xfrm>
            <a:off x="457200" y="1371600"/>
            <a:ext cx="8229600" cy="5102352"/>
          </a:xfrm>
        </p:spPr>
        <p:txBody>
          <a:bodyPr>
            <a:normAutofit fontScale="92500" lnSpcReduction="10000"/>
          </a:bodyPr>
          <a:lstStyle/>
          <a:p>
            <a:r>
              <a:rPr lang="bg-BG" dirty="0"/>
              <a:t>ИЮА трябва да има своята кауза.</a:t>
            </a:r>
          </a:p>
          <a:p>
            <a:r>
              <a:rPr lang="bg-BG" dirty="0"/>
              <a:t>ИЮА трябва да има свой предмет.</a:t>
            </a:r>
          </a:p>
          <a:p>
            <a:r>
              <a:rPr lang="bg-BG" dirty="0"/>
              <a:t>ИЮА трябва да не противоречи на изискванията на ПН.</a:t>
            </a:r>
          </a:p>
          <a:p>
            <a:r>
              <a:rPr lang="bg-BG" dirty="0"/>
              <a:t>Волята следва да е валидно </a:t>
            </a:r>
            <a:r>
              <a:rPr lang="bg-BG" dirty="0" smtClean="0"/>
              <a:t>формирана;</a:t>
            </a:r>
            <a:endParaRPr lang="bg-BG" dirty="0"/>
          </a:p>
          <a:p>
            <a:pPr marL="0" indent="0">
              <a:buNone/>
            </a:pPr>
            <a:r>
              <a:rPr lang="bg-BG" dirty="0"/>
              <a:t>&lt;=&gt; Пороци във волята</a:t>
            </a:r>
          </a:p>
          <a:p>
            <a:pPr lvl="1"/>
            <a:r>
              <a:rPr lang="bg-BG" dirty="0"/>
              <a:t>Грешка</a:t>
            </a:r>
          </a:p>
          <a:p>
            <a:pPr lvl="1"/>
            <a:r>
              <a:rPr lang="bg-BG" dirty="0"/>
              <a:t>Измама</a:t>
            </a:r>
          </a:p>
          <a:p>
            <a:pPr lvl="1"/>
            <a:r>
              <a:rPr lang="bg-BG" dirty="0"/>
              <a:t>Насилие</a:t>
            </a:r>
          </a:p>
          <a:p>
            <a:pPr lvl="1"/>
            <a:r>
              <a:rPr lang="bg-BG" dirty="0"/>
              <a:t>Значение на неправоспособността и недееспособността</a:t>
            </a:r>
          </a:p>
          <a:p>
            <a:r>
              <a:rPr lang="bg-BG" dirty="0"/>
              <a:t>Волята следва да е валидно изразена</a:t>
            </a:r>
          </a:p>
          <a:p>
            <a:pPr marL="0" indent="0">
              <a:buNone/>
            </a:pPr>
            <a:r>
              <a:rPr lang="bg-BG" dirty="0" smtClean="0"/>
              <a:t>&lt;=&gt; </a:t>
            </a:r>
            <a:r>
              <a:rPr lang="bg-BG" dirty="0"/>
              <a:t>Неспазването на условията </a:t>
            </a:r>
            <a:r>
              <a:rPr lang="bg-BG" dirty="0" smtClean="0"/>
              <a:t>за форма</a:t>
            </a:r>
          </a:p>
          <a:p>
            <a:r>
              <a:rPr lang="bg-BG" dirty="0" smtClean="0"/>
              <a:t>Неспазването на тези условия има </a:t>
            </a:r>
            <a:r>
              <a:rPr lang="bg-BG" dirty="0"/>
              <a:t>за санкционна последица </a:t>
            </a:r>
            <a:r>
              <a:rPr lang="bg-BG" dirty="0" smtClean="0"/>
              <a:t>недействителността на ЮА, </a:t>
            </a:r>
            <a:r>
              <a:rPr lang="bg-BG" dirty="0"/>
              <a:t>която най-общо бива два вида - нищожност и </a:t>
            </a:r>
            <a:r>
              <a:rPr lang="bg-BG" dirty="0" err="1" smtClean="0"/>
              <a:t>унищожаемост</a:t>
            </a:r>
            <a:r>
              <a:rPr lang="bg-BG" dirty="0" smtClean="0"/>
              <a:t>. </a:t>
            </a:r>
            <a:endParaRPr lang="bg-BG" dirty="0"/>
          </a:p>
        </p:txBody>
      </p:sp>
    </p:spTree>
    <p:extLst>
      <p:ext uri="{BB962C8B-B14F-4D97-AF65-F5344CB8AC3E}">
        <p14:creationId xmlns:p14="http://schemas.microsoft.com/office/powerpoint/2010/main" val="3110032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62000" y="457200"/>
            <a:ext cx="7315200" cy="579438"/>
          </a:xfrm>
        </p:spPr>
        <p:txBody>
          <a:bodyPr>
            <a:noAutofit/>
          </a:bodyPr>
          <a:lstStyle/>
          <a:p>
            <a:pPr algn="ctr"/>
            <a:r>
              <a:rPr lang="bg-BG" sz="2000" b="1" dirty="0" smtClean="0"/>
              <a:t>Недействителността на ЮА </a:t>
            </a:r>
            <a:r>
              <a:rPr lang="bg-BG" sz="2000" dirty="0" smtClean="0"/>
              <a:t>(</a:t>
            </a:r>
            <a:r>
              <a:rPr lang="bg-BG" sz="2000" i="1" dirty="0" smtClean="0"/>
              <a:t>Аз ще Ви разкажа за тази материя, която не се обсъжда подробно във Вашите учебници)</a:t>
            </a:r>
            <a:endParaRPr lang="bg-BG" sz="2000" b="1" dirty="0"/>
          </a:p>
        </p:txBody>
      </p:sp>
      <p:sp>
        <p:nvSpPr>
          <p:cNvPr id="3" name="Контейнер за съдържание 2"/>
          <p:cNvSpPr>
            <a:spLocks noGrp="1"/>
          </p:cNvSpPr>
          <p:nvPr>
            <p:ph sz="quarter" idx="1"/>
          </p:nvPr>
        </p:nvSpPr>
        <p:spPr>
          <a:xfrm>
            <a:off x="152400" y="990600"/>
            <a:ext cx="8686800" cy="5715000"/>
          </a:xfrm>
        </p:spPr>
        <p:txBody>
          <a:bodyPr>
            <a:noAutofit/>
          </a:bodyPr>
          <a:lstStyle/>
          <a:p>
            <a:pPr algn="just"/>
            <a:r>
              <a:rPr lang="bg-BG" sz="1800" dirty="0" smtClean="0"/>
              <a:t>Свързаните понятия недействителност – нищожност – </a:t>
            </a:r>
            <a:r>
              <a:rPr lang="bg-BG" sz="1800" dirty="0" err="1" smtClean="0"/>
              <a:t>унищожаемост</a:t>
            </a:r>
            <a:r>
              <a:rPr lang="bg-BG" sz="1800" dirty="0" smtClean="0"/>
              <a:t>;</a:t>
            </a:r>
          </a:p>
          <a:p>
            <a:pPr algn="just"/>
            <a:r>
              <a:rPr lang="bg-BG" sz="1800" dirty="0"/>
              <a:t>Недействителността в договорното право:</a:t>
            </a:r>
          </a:p>
          <a:p>
            <a:pPr lvl="1" algn="just"/>
            <a:r>
              <a:rPr lang="bg-BG" sz="1600" dirty="0"/>
              <a:t>Основания за </a:t>
            </a:r>
            <a:r>
              <a:rPr lang="bg-BG" sz="1600" dirty="0" smtClean="0"/>
              <a:t>нищожност:</a:t>
            </a:r>
          </a:p>
          <a:p>
            <a:pPr marL="365760" lvl="1" indent="0" algn="just">
              <a:buNone/>
            </a:pPr>
            <a:r>
              <a:rPr lang="ru-RU" sz="1000" dirty="0" smtClean="0"/>
              <a:t>Чл</a:t>
            </a:r>
            <a:r>
              <a:rPr lang="ru-RU" sz="1000" dirty="0"/>
              <a:t>. 26. ЗЗД (1) </a:t>
            </a:r>
            <a:r>
              <a:rPr lang="ru-RU" sz="1000" dirty="0" err="1"/>
              <a:t>Нищожни</a:t>
            </a:r>
            <a:r>
              <a:rPr lang="ru-RU" sz="1000" dirty="0"/>
              <a:t> </a:t>
            </a:r>
            <a:r>
              <a:rPr lang="ru-RU" sz="1000" dirty="0" err="1"/>
              <a:t>са</a:t>
            </a:r>
            <a:r>
              <a:rPr lang="ru-RU" sz="1000" dirty="0"/>
              <a:t> договорите, </a:t>
            </a:r>
            <a:r>
              <a:rPr lang="ru-RU" sz="1000" dirty="0" err="1"/>
              <a:t>които</a:t>
            </a:r>
            <a:r>
              <a:rPr lang="ru-RU" sz="1000" dirty="0"/>
              <a:t> противоречат на закона или </a:t>
            </a:r>
            <a:r>
              <a:rPr lang="ru-RU" sz="1000" dirty="0" err="1"/>
              <a:t>го</a:t>
            </a:r>
            <a:r>
              <a:rPr lang="ru-RU" sz="1000" dirty="0"/>
              <a:t> </a:t>
            </a:r>
            <a:r>
              <a:rPr lang="ru-RU" sz="1000" dirty="0" err="1"/>
              <a:t>заобикалят</a:t>
            </a:r>
            <a:r>
              <a:rPr lang="ru-RU" sz="1000" dirty="0"/>
              <a:t>, </a:t>
            </a:r>
            <a:r>
              <a:rPr lang="ru-RU" sz="1000" dirty="0" err="1"/>
              <a:t>както</a:t>
            </a:r>
            <a:r>
              <a:rPr lang="ru-RU" sz="1000" dirty="0"/>
              <a:t> и договорите, </a:t>
            </a:r>
            <a:r>
              <a:rPr lang="ru-RU" sz="1000" dirty="0" err="1"/>
              <a:t>които</a:t>
            </a:r>
            <a:r>
              <a:rPr lang="ru-RU" sz="1000" dirty="0"/>
              <a:t> </a:t>
            </a:r>
            <a:r>
              <a:rPr lang="ru-RU" sz="1000" dirty="0" err="1"/>
              <a:t>накърняват</a:t>
            </a:r>
            <a:r>
              <a:rPr lang="ru-RU" sz="1000" dirty="0"/>
              <a:t> </a:t>
            </a:r>
            <a:r>
              <a:rPr lang="ru-RU" sz="1000" dirty="0" err="1"/>
              <a:t>добрите</a:t>
            </a:r>
            <a:r>
              <a:rPr lang="ru-RU" sz="1000" dirty="0"/>
              <a:t> </a:t>
            </a:r>
            <a:r>
              <a:rPr lang="ru-RU" sz="1000" dirty="0" err="1"/>
              <a:t>нрави</a:t>
            </a:r>
            <a:r>
              <a:rPr lang="ru-RU" sz="1000" dirty="0"/>
              <a:t>, </a:t>
            </a:r>
            <a:r>
              <a:rPr lang="ru-RU" sz="1000" dirty="0" err="1"/>
              <a:t>включително</a:t>
            </a:r>
            <a:r>
              <a:rPr lang="ru-RU" sz="1000" dirty="0"/>
              <a:t> и договорите </a:t>
            </a:r>
            <a:r>
              <a:rPr lang="ru-RU" sz="1000" dirty="0" err="1"/>
              <a:t>върху</a:t>
            </a:r>
            <a:r>
              <a:rPr lang="ru-RU" sz="1000" dirty="0"/>
              <a:t> </a:t>
            </a:r>
            <a:r>
              <a:rPr lang="ru-RU" sz="1000" dirty="0" err="1"/>
              <a:t>неоткрити</a:t>
            </a:r>
            <a:r>
              <a:rPr lang="ru-RU" sz="1000" dirty="0"/>
              <a:t> наследства.</a:t>
            </a:r>
          </a:p>
          <a:p>
            <a:pPr marL="365760" lvl="1" indent="0" algn="just">
              <a:buNone/>
            </a:pPr>
            <a:r>
              <a:rPr lang="ru-RU" sz="1000" dirty="0"/>
              <a:t>(2) </a:t>
            </a:r>
            <a:r>
              <a:rPr lang="ru-RU" sz="1000" dirty="0" err="1"/>
              <a:t>Нищожни</a:t>
            </a:r>
            <a:r>
              <a:rPr lang="ru-RU" sz="1000" dirty="0"/>
              <a:t> </a:t>
            </a:r>
            <a:r>
              <a:rPr lang="ru-RU" sz="1000" dirty="0" err="1"/>
              <a:t>са</a:t>
            </a:r>
            <a:r>
              <a:rPr lang="ru-RU" sz="1000" dirty="0"/>
              <a:t> и договорите, </a:t>
            </a:r>
            <a:r>
              <a:rPr lang="ru-RU" sz="1000" dirty="0" err="1"/>
              <a:t>които</a:t>
            </a:r>
            <a:r>
              <a:rPr lang="ru-RU" sz="1000" dirty="0"/>
              <a:t> </a:t>
            </a:r>
            <a:r>
              <a:rPr lang="ru-RU" sz="1000" dirty="0" err="1"/>
              <a:t>имат</a:t>
            </a:r>
            <a:r>
              <a:rPr lang="ru-RU" sz="1000" dirty="0"/>
              <a:t> </a:t>
            </a:r>
            <a:r>
              <a:rPr lang="ru-RU" sz="1000" dirty="0" err="1"/>
              <a:t>невъзможен</a:t>
            </a:r>
            <a:r>
              <a:rPr lang="ru-RU" sz="1000" dirty="0"/>
              <a:t> предмет, договорите, при </a:t>
            </a:r>
            <a:r>
              <a:rPr lang="ru-RU" sz="1000" dirty="0" err="1"/>
              <a:t>които</a:t>
            </a:r>
            <a:r>
              <a:rPr lang="ru-RU" sz="1000" dirty="0"/>
              <a:t> </a:t>
            </a:r>
            <a:r>
              <a:rPr lang="ru-RU" sz="1000" dirty="0" err="1"/>
              <a:t>липсва</a:t>
            </a:r>
            <a:r>
              <a:rPr lang="ru-RU" sz="1000" dirty="0"/>
              <a:t> </a:t>
            </a:r>
            <a:r>
              <a:rPr lang="ru-RU" sz="1000" dirty="0" err="1"/>
              <a:t>съгласие</a:t>
            </a:r>
            <a:r>
              <a:rPr lang="ru-RU" sz="1000" dirty="0"/>
              <a:t>, предписана от закона форма, основание, </a:t>
            </a:r>
            <a:r>
              <a:rPr lang="ru-RU" sz="1000" dirty="0" err="1"/>
              <a:t>както</a:t>
            </a:r>
            <a:r>
              <a:rPr lang="ru-RU" sz="1000" dirty="0"/>
              <a:t> и </a:t>
            </a:r>
            <a:r>
              <a:rPr lang="ru-RU" sz="1000" dirty="0" err="1"/>
              <a:t>привидните</a:t>
            </a:r>
            <a:r>
              <a:rPr lang="ru-RU" sz="1000" dirty="0"/>
              <a:t> договори. </a:t>
            </a:r>
            <a:r>
              <a:rPr lang="ru-RU" sz="1000" dirty="0" err="1"/>
              <a:t>Основанието</a:t>
            </a:r>
            <a:r>
              <a:rPr lang="ru-RU" sz="1000" dirty="0"/>
              <a:t> се </a:t>
            </a:r>
            <a:r>
              <a:rPr lang="ru-RU" sz="1000" dirty="0" err="1"/>
              <a:t>предполага</a:t>
            </a:r>
            <a:r>
              <a:rPr lang="ru-RU" sz="1000" dirty="0"/>
              <a:t> до </a:t>
            </a:r>
            <a:r>
              <a:rPr lang="ru-RU" sz="1000" dirty="0" err="1"/>
              <a:t>доказване</a:t>
            </a:r>
            <a:r>
              <a:rPr lang="ru-RU" sz="1000" dirty="0"/>
              <a:t> на </a:t>
            </a:r>
            <a:r>
              <a:rPr lang="ru-RU" sz="1000" dirty="0" err="1"/>
              <a:t>противното</a:t>
            </a:r>
            <a:r>
              <a:rPr lang="ru-RU" sz="1000" dirty="0"/>
              <a:t>.</a:t>
            </a:r>
            <a:endParaRPr lang="bg-BG" sz="1000" dirty="0"/>
          </a:p>
          <a:p>
            <a:pPr lvl="1" algn="just"/>
            <a:r>
              <a:rPr lang="bg-BG" sz="1600" dirty="0"/>
              <a:t>Основания за </a:t>
            </a:r>
            <a:r>
              <a:rPr lang="bg-BG" sz="1600" dirty="0" err="1"/>
              <a:t>унищожаемост</a:t>
            </a:r>
            <a:r>
              <a:rPr lang="bg-BG" sz="1600" dirty="0" smtClean="0"/>
              <a:t>: </a:t>
            </a:r>
            <a:r>
              <a:rPr lang="ru-RU" sz="1000" dirty="0" err="1" smtClean="0"/>
              <a:t>сключване</a:t>
            </a:r>
            <a:r>
              <a:rPr lang="ru-RU" sz="1000" dirty="0" smtClean="0"/>
              <a:t> </a:t>
            </a:r>
            <a:r>
              <a:rPr lang="ru-RU" sz="1000" dirty="0"/>
              <a:t>на договор от недееспособен, грешка, </a:t>
            </a:r>
            <a:r>
              <a:rPr lang="ru-RU" sz="1000" dirty="0" err="1"/>
              <a:t>измама</a:t>
            </a:r>
            <a:r>
              <a:rPr lang="ru-RU" sz="1000" dirty="0"/>
              <a:t>, </a:t>
            </a:r>
            <a:r>
              <a:rPr lang="ru-RU" sz="1000" dirty="0" err="1"/>
              <a:t>крайна</a:t>
            </a:r>
            <a:r>
              <a:rPr lang="ru-RU" sz="1000" dirty="0"/>
              <a:t> </a:t>
            </a:r>
            <a:r>
              <a:rPr lang="ru-RU" sz="1000" dirty="0" smtClean="0"/>
              <a:t>нужда (чл. 27 ЗЗД).</a:t>
            </a:r>
            <a:endParaRPr lang="bg-BG" sz="1000" dirty="0" smtClean="0"/>
          </a:p>
          <a:p>
            <a:pPr algn="just"/>
            <a:r>
              <a:rPr lang="bg-BG" sz="1800" dirty="0" smtClean="0"/>
              <a:t>Недействителността в административното </a:t>
            </a:r>
            <a:r>
              <a:rPr lang="bg-BG" sz="1800" dirty="0" smtClean="0"/>
              <a:t>право:</a:t>
            </a:r>
          </a:p>
          <a:p>
            <a:pPr lvl="1" algn="just"/>
            <a:r>
              <a:rPr lang="bg-BG" sz="1000" dirty="0" smtClean="0"/>
              <a:t>обуславя се от издаването на АА при некомпетентност, неспазване на формата, нарушение на процесуалните правила, материална незаконосъобразност или злоупотреба с власт;</a:t>
            </a:r>
          </a:p>
          <a:p>
            <a:pPr lvl="1" algn="just"/>
            <a:r>
              <a:rPr lang="bg-BG" sz="1000" dirty="0" smtClean="0"/>
              <a:t>Нарушението трябва да е съществено, тоест да е дало отражение върху съдържанието на акта. Хипотезите на нищожност и на </a:t>
            </a:r>
            <a:r>
              <a:rPr lang="bg-BG" sz="1000" dirty="0" err="1" smtClean="0"/>
              <a:t>унищожаемост</a:t>
            </a:r>
            <a:r>
              <a:rPr lang="bg-BG" sz="1000" dirty="0" smtClean="0"/>
              <a:t> се разграничават според степента на нарушението (радикално нарушение = нищожност, съдебна преценка).</a:t>
            </a:r>
            <a:endParaRPr lang="bg-BG" sz="1200" dirty="0" smtClean="0"/>
          </a:p>
          <a:p>
            <a:pPr algn="just"/>
            <a:r>
              <a:rPr lang="bg-BG" sz="1800" dirty="0" smtClean="0"/>
              <a:t>Недействителността на брака – предмет на специална регулация, не се подчинява на общите правила за договорите</a:t>
            </a:r>
            <a:r>
              <a:rPr lang="bg-BG" sz="1800" dirty="0" smtClean="0"/>
              <a:t>;</a:t>
            </a:r>
          </a:p>
          <a:p>
            <a:pPr lvl="1" algn="just"/>
            <a:r>
              <a:rPr lang="bg-BG" sz="1200" dirty="0" err="1" smtClean="0"/>
              <a:t>Унищожаемост</a:t>
            </a:r>
            <a:r>
              <a:rPr lang="bg-BG" sz="1200" dirty="0" smtClean="0"/>
              <a:t>: родство; сключване на брак от непълнолетен без разрешението на РС; вече сключен брак, пълно запрещение; болест, сериозна опасност за здравето/поколението, освен ако другият съпруг знае; </a:t>
            </a:r>
            <a:r>
              <a:rPr lang="bg-BG" sz="1200" dirty="0"/>
              <a:t>съгласието за брак е било дадено поради заплашване с тежка и предстояща опасност за живота, здравето или честта на сключващия брак или на негови близки</a:t>
            </a:r>
            <a:r>
              <a:rPr lang="bg-BG" sz="1200" dirty="0" smtClean="0"/>
              <a:t>.</a:t>
            </a:r>
          </a:p>
          <a:p>
            <a:pPr lvl="1" algn="just"/>
            <a:r>
              <a:rPr lang="bg-BG" sz="1200" dirty="0" smtClean="0"/>
              <a:t>Нищожност: брак сключен не пред длъжностното лице по гражданската регистрация; брак между лица от еднакъв пол; ако липсва едновременно и лично изразено съгласие; неподписване на акта от </a:t>
            </a:r>
            <a:r>
              <a:rPr lang="bg-BG" sz="1200" dirty="0" err="1" smtClean="0"/>
              <a:t>дл</a:t>
            </a:r>
            <a:r>
              <a:rPr lang="bg-BG" sz="1200" dirty="0" smtClean="0"/>
              <a:t>. лице или от някой от младоженците.</a:t>
            </a:r>
            <a:endParaRPr lang="bg-BG" sz="1200" dirty="0" smtClean="0"/>
          </a:p>
          <a:p>
            <a:pPr algn="just"/>
            <a:r>
              <a:rPr lang="bg-BG" sz="1800" dirty="0" smtClean="0"/>
              <a:t>Съществуват ли </a:t>
            </a:r>
            <a:r>
              <a:rPr lang="bg-BG" sz="1800" b="1" dirty="0" smtClean="0"/>
              <a:t>недействителни закони</a:t>
            </a:r>
            <a:r>
              <a:rPr lang="bg-BG" sz="1800" dirty="0" smtClean="0"/>
              <a:t>?</a:t>
            </a:r>
          </a:p>
        </p:txBody>
      </p:sp>
    </p:spTree>
    <p:extLst>
      <p:ext uri="{BB962C8B-B14F-4D97-AF65-F5344CB8AC3E}">
        <p14:creationId xmlns:p14="http://schemas.microsoft.com/office/powerpoint/2010/main" val="3335295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62000" y="457200"/>
            <a:ext cx="7315200" cy="579438"/>
          </a:xfrm>
        </p:spPr>
        <p:txBody>
          <a:bodyPr>
            <a:noAutofit/>
          </a:bodyPr>
          <a:lstStyle/>
          <a:p>
            <a:pPr algn="ctr"/>
            <a:r>
              <a:rPr lang="bg-BG" sz="2000" b="1" dirty="0" smtClean="0"/>
              <a:t>Недействителността на ЮА </a:t>
            </a:r>
            <a:r>
              <a:rPr lang="bg-BG" sz="2000" dirty="0" smtClean="0"/>
              <a:t>(</a:t>
            </a:r>
            <a:r>
              <a:rPr lang="bg-BG" sz="2000" i="1" dirty="0" smtClean="0"/>
              <a:t>Аз ще Ви разкажа за тази материя, която не се обсъжда подробно във Вашите учебници)</a:t>
            </a:r>
            <a:endParaRPr lang="bg-BG" sz="2000" b="1" dirty="0"/>
          </a:p>
        </p:txBody>
      </p:sp>
      <p:sp>
        <p:nvSpPr>
          <p:cNvPr id="3" name="Контейнер за съдържание 2"/>
          <p:cNvSpPr>
            <a:spLocks noGrp="1"/>
          </p:cNvSpPr>
          <p:nvPr>
            <p:ph sz="quarter" idx="1"/>
          </p:nvPr>
        </p:nvSpPr>
        <p:spPr>
          <a:xfrm>
            <a:off x="457200" y="1143000"/>
            <a:ext cx="8001000" cy="5330952"/>
          </a:xfrm>
        </p:spPr>
        <p:txBody>
          <a:bodyPr/>
          <a:lstStyle/>
          <a:p>
            <a:pPr algn="just"/>
            <a:r>
              <a:rPr lang="bg-BG" dirty="0" smtClean="0"/>
              <a:t>Нищожни ИЮА </a:t>
            </a:r>
            <a:r>
              <a:rPr lang="bg-BG" dirty="0" smtClean="0">
                <a:sym typeface="Wingdings" pitchFamily="2" charset="2"/>
              </a:rPr>
              <a:t> </a:t>
            </a:r>
            <a:r>
              <a:rPr lang="bg-BG" dirty="0" err="1" smtClean="0">
                <a:sym typeface="Wingdings" pitchFamily="2" charset="2"/>
              </a:rPr>
              <a:t>Унищожаеми</a:t>
            </a:r>
            <a:r>
              <a:rPr lang="bg-BG" dirty="0" smtClean="0">
                <a:sym typeface="Wingdings" pitchFamily="2" charset="2"/>
              </a:rPr>
              <a:t> ИЮА</a:t>
            </a:r>
          </a:p>
          <a:p>
            <a:pPr lvl="1" algn="just"/>
            <a:r>
              <a:rPr lang="bg-BG" dirty="0" smtClean="0">
                <a:sym typeface="Wingdings" pitchFamily="2" charset="2"/>
              </a:rPr>
              <a:t>Изначално несъществуващи, не пораждат правни последици  Действителни ЮА, които пораждат правни последици, но могат по съдебен ред да бъдат унищожени с обратна сила;</a:t>
            </a:r>
          </a:p>
          <a:p>
            <a:pPr lvl="1" algn="just"/>
            <a:r>
              <a:rPr lang="bg-BG" dirty="0" smtClean="0">
                <a:sym typeface="Wingdings" pitchFamily="2" charset="2"/>
              </a:rPr>
              <a:t>За да се породят правните последици е необходим нов ЮА без пороци, водещи до нищожност  </a:t>
            </a:r>
            <a:r>
              <a:rPr lang="bg-BG" dirty="0" err="1" smtClean="0">
                <a:sym typeface="Wingdings" pitchFamily="2" charset="2"/>
              </a:rPr>
              <a:t>Унищожаемият</a:t>
            </a:r>
            <a:r>
              <a:rPr lang="bg-BG" dirty="0" smtClean="0">
                <a:sym typeface="Wingdings" pitchFamily="2" charset="2"/>
              </a:rPr>
              <a:t> ЮА поражда правни последици, а възможността за унищожаването му може да отпадне при т. нар. „саниране“ – </a:t>
            </a:r>
            <a:r>
              <a:rPr lang="bg-BG" dirty="0" err="1" smtClean="0">
                <a:sym typeface="Wingdings" pitchFamily="2" charset="2"/>
              </a:rPr>
              <a:t>последващо</a:t>
            </a:r>
            <a:r>
              <a:rPr lang="bg-BG" dirty="0" smtClean="0">
                <a:sym typeface="Wingdings" pitchFamily="2" charset="2"/>
              </a:rPr>
              <a:t> премахване на порока, обуславящ </a:t>
            </a:r>
            <a:r>
              <a:rPr lang="bg-BG" dirty="0" err="1" smtClean="0">
                <a:sym typeface="Wingdings" pitchFamily="2" charset="2"/>
              </a:rPr>
              <a:t>унищожаемостта</a:t>
            </a:r>
            <a:r>
              <a:rPr lang="bg-BG" dirty="0" smtClean="0">
                <a:sym typeface="Wingdings" pitchFamily="2" charset="2"/>
              </a:rPr>
              <a:t>, например потвърждаването на договора, сключен под заплаха.</a:t>
            </a:r>
            <a:endParaRPr lang="bg-BG" dirty="0" smtClean="0"/>
          </a:p>
        </p:txBody>
      </p:sp>
    </p:spTree>
    <p:extLst>
      <p:ext uri="{BB962C8B-B14F-4D97-AF65-F5344CB8AC3E}">
        <p14:creationId xmlns:p14="http://schemas.microsoft.com/office/powerpoint/2010/main" val="22907456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искани">
  <a:themeElements>
    <a:clrScheme name="Пътуване">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Изискани">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зискани">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504</TotalTime>
  <Words>2117</Words>
  <Application>Microsoft Office PowerPoint</Application>
  <PresentationFormat>Презентация на цял екран (4:3)</PresentationFormat>
  <Paragraphs>196</Paragraphs>
  <Slides>21</Slides>
  <Notes>0</Notes>
  <HiddenSlides>0</HiddenSlides>
  <MMClips>0</MMClips>
  <ScaleCrop>false</ScaleCrop>
  <HeadingPairs>
    <vt:vector size="4" baseType="variant">
      <vt:variant>
        <vt:lpstr>Тема</vt:lpstr>
      </vt:variant>
      <vt:variant>
        <vt:i4>1</vt:i4>
      </vt:variant>
      <vt:variant>
        <vt:lpstr>Заглавия на слайдовете</vt:lpstr>
      </vt:variant>
      <vt:variant>
        <vt:i4>21</vt:i4>
      </vt:variant>
    </vt:vector>
  </HeadingPairs>
  <TitlesOfParts>
    <vt:vector size="22" baseType="lpstr">
      <vt:lpstr>Изискани</vt:lpstr>
      <vt:lpstr>Юридически актове и правонарушения.  </vt:lpstr>
      <vt:lpstr>Съдържание на презентацията</vt:lpstr>
      <vt:lpstr>Литература:</vt:lpstr>
      <vt:lpstr>Юридическите актове (ЮА)</vt:lpstr>
      <vt:lpstr>Видове ИЮА</vt:lpstr>
      <vt:lpstr>Форма, кауза, условия за действителност.</vt:lpstr>
      <vt:lpstr>Условия за действителност на ИЮА (пример с ИЮА на частното право)</vt:lpstr>
      <vt:lpstr>Недействителността на ЮА (Аз ще Ви разкажа за тази материя, която не се обсъжда подробно във Вашите учебници)</vt:lpstr>
      <vt:lpstr>Недействителността на ЮА (Аз ще Ви разкажа за тази материя, която не се обсъжда подробно във Вашите учебници)</vt:lpstr>
      <vt:lpstr>Разпоредби, които ще ни помогнат, когато разглеждаме материята за ИЮА</vt:lpstr>
      <vt:lpstr>Презентация на PowerPoint</vt:lpstr>
      <vt:lpstr>Правонарушенията</vt:lpstr>
      <vt:lpstr>Правонарушенията</vt:lpstr>
      <vt:lpstr>Състав на правонарушението</vt:lpstr>
      <vt:lpstr>Към характеристиката на обективната страна</vt:lpstr>
      <vt:lpstr>Към характеристиката на субективната страна</vt:lpstr>
      <vt:lpstr>Деликтоспособност – Правонарушение – Юридическа отговорност - Санкция</vt:lpstr>
      <vt:lpstr>Юридическата Отговорност</vt:lpstr>
      <vt:lpstr>Сравнение с обективната отговорност (безвиновна отговорност)</vt:lpstr>
      <vt:lpstr>Видове правонарушения</vt:lpstr>
      <vt:lpstr>Въпроси за видовете правонарушения</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Съдебни източници на правото. Недържавни източници на правото.</dc:title>
  <dc:creator>user</dc:creator>
  <cp:lastModifiedBy>Simeon</cp:lastModifiedBy>
  <cp:revision>54</cp:revision>
  <dcterms:created xsi:type="dcterms:W3CDTF">2006-08-16T00:00:00Z</dcterms:created>
  <dcterms:modified xsi:type="dcterms:W3CDTF">2017-03-01T10:19:58Z</dcterms:modified>
</cp:coreProperties>
</file>