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57" r:id="rId3"/>
    <p:sldId id="258" r:id="rId4"/>
    <p:sldId id="260" r:id="rId5"/>
    <p:sldId id="261" r:id="rId6"/>
    <p:sldId id="262" r:id="rId7"/>
    <p:sldId id="269" r:id="rId8"/>
    <p:sldId id="263" r:id="rId9"/>
    <p:sldId id="264" r:id="rId10"/>
    <p:sldId id="268" r:id="rId11"/>
    <p:sldId id="271" r:id="rId12"/>
    <p:sldId id="265" r:id="rId13"/>
    <p:sldId id="266" r:id="rId14"/>
    <p:sldId id="267" r:id="rId15"/>
    <p:sldId id="272" r:id="rId16"/>
    <p:sldId id="273" r:id="rId17"/>
    <p:sldId id="274" r:id="rId18"/>
    <p:sldId id="275" r:id="rId19"/>
    <p:sldId id="270" r:id="rId20"/>
    <p:sldId id="259" r:id="rId21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2949" autoAdjust="0"/>
  </p:normalViewPr>
  <p:slideViewPr>
    <p:cSldViewPr>
      <p:cViewPr>
        <p:scale>
          <a:sx n="50" d="100"/>
          <a:sy n="50" d="100"/>
        </p:scale>
        <p:origin x="-187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горния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71368F-3BFD-4FF8-85D8-B24439554758}" type="datetimeFigureOut">
              <a:rPr lang="bg-BG" smtClean="0"/>
              <a:t>1.12.2016 г.</a:t>
            </a:fld>
            <a:endParaRPr lang="bg-BG"/>
          </a:p>
        </p:txBody>
      </p:sp>
      <p:sp>
        <p:nvSpPr>
          <p:cNvPr id="4" name="Контейнер за изображение на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Контейнер за бележ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8F5AE8-A95D-43C9-A18F-24B62C8BFC7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346056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8F5AE8-A95D-43C9-A18F-24B62C8BFC71}" type="slidenum">
              <a:rPr lang="bg-BG" smtClean="0"/>
              <a:t>3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395586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8F5AE8-A95D-43C9-A18F-24B62C8BFC71}" type="slidenum">
              <a:rPr lang="bg-BG" smtClean="0"/>
              <a:t>4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49797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8F5AE8-A95D-43C9-A18F-24B62C8BFC71}" type="slidenum">
              <a:rPr lang="bg-BG" smtClean="0"/>
              <a:t>5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719325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8F5AE8-A95D-43C9-A18F-24B62C8BFC71}" type="slidenum">
              <a:rPr lang="bg-BG" smtClean="0"/>
              <a:t>6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9188721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8F5AE8-A95D-43C9-A18F-24B62C8BFC71}" type="slidenum">
              <a:rPr lang="bg-BG" smtClean="0"/>
              <a:t>9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772982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8F5AE8-A95D-43C9-A18F-24B62C8BFC71}" type="slidenum">
              <a:rPr lang="bg-BG" smtClean="0"/>
              <a:t>11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688157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sz="1050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8F5AE8-A95D-43C9-A18F-24B62C8BFC71}" type="slidenum">
              <a:rPr lang="bg-BG" smtClean="0"/>
              <a:t>13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194997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itchFamily="34" charset="0"/>
              <a:buNone/>
            </a:pPr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8F5AE8-A95D-43C9-A18F-24B62C8BFC71}" type="slidenum">
              <a:rPr lang="bg-BG" smtClean="0"/>
              <a:t>19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85246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Заглавен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лавие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9" name="Подзаглавие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bg-BG" smtClean="0"/>
              <a:t>Щракнете за редакция стил подзагл. обр.</a:t>
            </a:r>
            <a:endParaRPr kumimoji="0" lang="en-US"/>
          </a:p>
        </p:txBody>
      </p:sp>
      <p:sp>
        <p:nvSpPr>
          <p:cNvPr id="28" name="Контейнер за 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7C1473A-2434-4293-93A7-090F87C70C94}" type="datetimeFigureOut">
              <a:rPr lang="bg-BG" smtClean="0"/>
              <a:t>1.12.2016 г.</a:t>
            </a:fld>
            <a:endParaRPr lang="bg-BG"/>
          </a:p>
        </p:txBody>
      </p:sp>
      <p:sp>
        <p:nvSpPr>
          <p:cNvPr id="17" name="Контейнер за долния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bg-BG"/>
          </a:p>
        </p:txBody>
      </p:sp>
      <p:sp>
        <p:nvSpPr>
          <p:cNvPr id="10" name="Правоъгъл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авоъгъл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авоъгъл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авоъгъл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аво съединение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аво съединение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аво съединение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аво съединение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аво съединение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аво съединение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авоъгъл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Контейнер за номер на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4A51F51-3446-4444-B87A-30FA8E3505B3}" type="slidenum">
              <a:rPr lang="bg-BG" smtClean="0"/>
              <a:t>‹#›</a:t>
            </a:fld>
            <a:endParaRPr lang="bg-B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1473A-2434-4293-93A7-090F87C70C94}" type="datetimeFigureOut">
              <a:rPr lang="bg-BG" smtClean="0"/>
              <a:t>1.12.2016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51F51-3446-4444-B87A-30FA8E3505B3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1473A-2434-4293-93A7-090F87C70C94}" type="datetimeFigureOut">
              <a:rPr lang="bg-BG" smtClean="0"/>
              <a:t>1.12.2016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51F51-3446-4444-B87A-30FA8E3505B3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8" name="Контейнер за съдържани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7C1473A-2434-4293-93A7-090F87C70C94}" type="datetimeFigureOut">
              <a:rPr lang="bg-BG" smtClean="0"/>
              <a:t>1.12.2016 г.</a:t>
            </a:fld>
            <a:endParaRPr lang="bg-BG"/>
          </a:p>
        </p:txBody>
      </p:sp>
      <p:sp>
        <p:nvSpPr>
          <p:cNvPr id="9" name="Контейнер за номер на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A51F51-3446-4444-B87A-30FA8E3505B3}" type="slidenum">
              <a:rPr lang="bg-BG" smtClean="0"/>
              <a:t>‹#›</a:t>
            </a:fld>
            <a:endParaRPr lang="bg-BG"/>
          </a:p>
        </p:txBody>
      </p:sp>
      <p:sp>
        <p:nvSpPr>
          <p:cNvPr id="10" name="Контейнер за долния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лавка на секция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7C1473A-2434-4293-93A7-090F87C70C94}" type="datetimeFigureOut">
              <a:rPr lang="bg-BG" smtClean="0"/>
              <a:t>1.12.2016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bg-BG"/>
          </a:p>
        </p:txBody>
      </p:sp>
      <p:sp>
        <p:nvSpPr>
          <p:cNvPr id="9" name="Правоъгъл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авоъгъл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авоъгъл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авоъгъл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аво съединение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аво съединение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аво съединение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аво съединение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аво съединение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авоъгъл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аво съединение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4A51F51-3446-4444-B87A-30FA8E3505B3}" type="slidenum">
              <a:rPr lang="bg-BG" smtClean="0"/>
              <a:t>‹#›</a:t>
            </a:fld>
            <a:endParaRPr lang="bg-B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1473A-2434-4293-93A7-090F87C70C94}" type="datetimeFigureOut">
              <a:rPr lang="bg-BG" smtClean="0"/>
              <a:t>1.12.2016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51F51-3446-4444-B87A-30FA8E3505B3}" type="slidenum">
              <a:rPr lang="bg-BG" smtClean="0"/>
              <a:t>‹#›</a:t>
            </a:fld>
            <a:endParaRPr lang="bg-BG"/>
          </a:p>
        </p:txBody>
      </p:sp>
      <p:sp>
        <p:nvSpPr>
          <p:cNvPr id="9" name="Контейнер за съдържани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11" name="Контейнер за съдържани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1473A-2434-4293-93A7-090F87C70C94}" type="datetimeFigureOut">
              <a:rPr lang="bg-BG" smtClean="0"/>
              <a:t>1.12.2016 г.</a:t>
            </a:fld>
            <a:endParaRPr lang="bg-BG"/>
          </a:p>
        </p:txBody>
      </p:sp>
      <p:sp>
        <p:nvSpPr>
          <p:cNvPr id="8" name="Контейнер за долния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Контейнер за номер н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51F51-3446-4444-B87A-30FA8E3505B3}" type="slidenum">
              <a:rPr lang="bg-BG" smtClean="0"/>
              <a:t>‹#›</a:t>
            </a:fld>
            <a:endParaRPr lang="bg-BG"/>
          </a:p>
        </p:txBody>
      </p:sp>
      <p:sp>
        <p:nvSpPr>
          <p:cNvPr id="11" name="Контейнер за съдържани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13" name="Контейнер за съдържани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12" name="Текстов контейне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14" name="Текстов контейне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bg-BG" smtClean="0"/>
              <a:t>Щракнете, за да редактирате стиловете на текста в образеца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6" name="Контейнер за 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7C1473A-2434-4293-93A7-090F87C70C94}" type="datetimeFigureOut">
              <a:rPr lang="bg-BG" smtClean="0"/>
              <a:t>1.12.2016 г.</a:t>
            </a:fld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A51F51-3446-4444-B87A-30FA8E3505B3}" type="slidenum">
              <a:rPr lang="bg-BG" smtClean="0"/>
              <a:t>‹#›</a:t>
            </a:fld>
            <a:endParaRPr lang="bg-BG"/>
          </a:p>
        </p:txBody>
      </p:sp>
      <p:sp>
        <p:nvSpPr>
          <p:cNvPr id="8" name="Контейнер за долния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1473A-2434-4293-93A7-090F87C70C94}" type="datetimeFigureOut">
              <a:rPr lang="bg-BG" smtClean="0"/>
              <a:t>1.12.2016 г.</a:t>
            </a:fld>
            <a:endParaRPr lang="bg-BG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51F51-3446-4444-B87A-30FA8E3505B3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Съдържание с надпис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аво съединение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8" name="Право съединение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аво съединение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аво съединение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авоъгъл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аво съединение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Контейнер за съдържани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21" name="Контейнер за 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7C1473A-2434-4293-93A7-090F87C70C94}" type="datetimeFigureOut">
              <a:rPr lang="bg-BG" smtClean="0"/>
              <a:t>1.12.2016 г.</a:t>
            </a:fld>
            <a:endParaRPr lang="bg-BG"/>
          </a:p>
        </p:txBody>
      </p:sp>
      <p:sp>
        <p:nvSpPr>
          <p:cNvPr id="22" name="Контейнер за номер на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A51F51-3446-4444-B87A-30FA8E3505B3}" type="slidenum">
              <a:rPr lang="bg-BG" smtClean="0"/>
              <a:t>‹#›</a:t>
            </a:fld>
            <a:endParaRPr lang="bg-BG"/>
          </a:p>
        </p:txBody>
      </p:sp>
      <p:sp>
        <p:nvSpPr>
          <p:cNvPr id="23" name="Контейнер за долния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bg-B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аво съединение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3" name="Контейнер за картина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bg-BG" smtClean="0"/>
              <a:t>Щракнете върху иконата, за да добавите картина</a:t>
            </a:r>
            <a:endParaRPr kumimoji="0" lang="en-US" dirty="0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10" name="Право съединение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авоъгъл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аво съединение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аво съединение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аво съединение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Контейнер за 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7C1473A-2434-4293-93A7-090F87C70C94}" type="datetimeFigureOut">
              <a:rPr lang="bg-BG" smtClean="0"/>
              <a:t>1.12.2016 г.</a:t>
            </a:fld>
            <a:endParaRPr lang="bg-BG"/>
          </a:p>
        </p:txBody>
      </p:sp>
      <p:sp>
        <p:nvSpPr>
          <p:cNvPr id="18" name="Контейнер за номер на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A51F51-3446-4444-B87A-30FA8E3505B3}" type="slidenum">
              <a:rPr lang="bg-BG" smtClean="0"/>
              <a:t>‹#›</a:t>
            </a:fld>
            <a:endParaRPr lang="bg-BG"/>
          </a:p>
        </p:txBody>
      </p:sp>
      <p:sp>
        <p:nvSpPr>
          <p:cNvPr id="21" name="Контейнер за долния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bg-B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аво съединение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Контейнер за заглавие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13" name="Текстов контейне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kumimoji="0" lang="bg-BG" smtClean="0"/>
              <a:t>Второ ниво</a:t>
            </a:r>
          </a:p>
          <a:p>
            <a:pPr lvl="2" eaLnBrk="1" latinLnBrk="0" hangingPunct="1"/>
            <a:r>
              <a:rPr kumimoji="0" lang="bg-BG" smtClean="0"/>
              <a:t>Трето ниво</a:t>
            </a:r>
          </a:p>
          <a:p>
            <a:pPr lvl="3" eaLnBrk="1" latinLnBrk="0" hangingPunct="1"/>
            <a:r>
              <a:rPr kumimoji="0" lang="bg-BG" smtClean="0"/>
              <a:t>Четвърто ниво</a:t>
            </a:r>
          </a:p>
          <a:p>
            <a:pPr lvl="4" eaLnBrk="1" latinLnBrk="0" hangingPunct="1"/>
            <a:r>
              <a:rPr kumimoji="0" lang="bg-BG" smtClean="0"/>
              <a:t>Пето ниво</a:t>
            </a:r>
            <a:endParaRPr kumimoji="0" lang="en-US"/>
          </a:p>
        </p:txBody>
      </p:sp>
      <p:sp>
        <p:nvSpPr>
          <p:cNvPr id="14" name="Контейнер за 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7C1473A-2434-4293-93A7-090F87C70C94}" type="datetimeFigureOut">
              <a:rPr lang="bg-BG" smtClean="0"/>
              <a:t>1.12.2016 г.</a:t>
            </a:fld>
            <a:endParaRPr lang="bg-BG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bg-BG"/>
          </a:p>
        </p:txBody>
      </p:sp>
      <p:sp>
        <p:nvSpPr>
          <p:cNvPr id="7" name="Право съединение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аво съединение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авоъгъл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аво съединение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Контейнер за номер на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4A51F51-3446-4444-B87A-30FA8E3505B3}" type="slidenum">
              <a:rPr lang="bg-BG" smtClean="0"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aits.utexas.edu/poltheory/bentham/pil/pil.e04.html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sgroysman.wixsite.com/sgroysman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2267744" y="2492896"/>
            <a:ext cx="6172200" cy="1894362"/>
          </a:xfrm>
        </p:spPr>
        <p:txBody>
          <a:bodyPr>
            <a:noAutofit/>
          </a:bodyPr>
          <a:lstStyle/>
          <a:p>
            <a:pPr algn="ctr"/>
            <a:r>
              <a:rPr lang="bg-BG" sz="4400" dirty="0" smtClean="0"/>
              <a:t>Система на международното публично право</a:t>
            </a:r>
            <a:endParaRPr lang="bg-BG" sz="4400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bg-BG" dirty="0" smtClean="0"/>
              <a:t>гл. ас. д-р Симеон Гройсман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47655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899592" y="260648"/>
            <a:ext cx="6891536" cy="638944"/>
          </a:xfrm>
        </p:spPr>
        <p:txBody>
          <a:bodyPr/>
          <a:lstStyle/>
          <a:p>
            <a:pPr algn="ctr"/>
            <a:r>
              <a:rPr lang="ru-RU" b="1" dirty="0" err="1"/>
              <a:t>jus</a:t>
            </a:r>
            <a:r>
              <a:rPr lang="ru-RU" b="1" dirty="0"/>
              <a:t> </a:t>
            </a:r>
            <a:r>
              <a:rPr lang="ru-RU" b="1" dirty="0" err="1"/>
              <a:t>cogens</a:t>
            </a:r>
            <a:endParaRPr lang="bg-BG" b="1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8075240" cy="5421216"/>
          </a:xfrm>
        </p:spPr>
        <p:txBody>
          <a:bodyPr>
            <a:normAutofit fontScale="70000" lnSpcReduction="20000"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3100" b="1" dirty="0" err="1" smtClean="0"/>
              <a:t>Примери</a:t>
            </a:r>
            <a:r>
              <a:rPr lang="ru-RU" sz="3100" dirty="0" smtClean="0"/>
              <a:t> </a:t>
            </a:r>
            <a:r>
              <a:rPr lang="ru-RU" sz="3100" dirty="0"/>
              <a:t>за </a:t>
            </a:r>
            <a:r>
              <a:rPr lang="ru-RU" sz="3100" dirty="0" err="1"/>
              <a:t>jus</a:t>
            </a:r>
            <a:r>
              <a:rPr lang="ru-RU" sz="3100" dirty="0"/>
              <a:t> </a:t>
            </a:r>
            <a:r>
              <a:rPr lang="ru-RU" sz="3100" dirty="0" err="1" smtClean="0"/>
              <a:t>cogens</a:t>
            </a:r>
            <a:r>
              <a:rPr lang="ru-RU" sz="3100" dirty="0" smtClean="0"/>
              <a:t>:</a:t>
            </a:r>
          </a:p>
          <a:p>
            <a:pPr lvl="1" algn="just">
              <a:buFont typeface="Wingdings" pitchFamily="2" charset="2"/>
              <a:buChar char="Ø"/>
            </a:pPr>
            <a:r>
              <a:rPr lang="ru-RU" sz="2600" dirty="0" smtClean="0"/>
              <a:t>Забрана </a:t>
            </a:r>
            <a:r>
              <a:rPr lang="ru-RU" sz="2600" dirty="0"/>
              <a:t>за геноцид, пиратство, </a:t>
            </a:r>
            <a:r>
              <a:rPr lang="ru-RU" sz="2600" dirty="0" err="1"/>
              <a:t>търговия</a:t>
            </a:r>
            <a:r>
              <a:rPr lang="ru-RU" sz="2600" dirty="0"/>
              <a:t> с </a:t>
            </a:r>
            <a:r>
              <a:rPr lang="ru-RU" sz="2600" dirty="0" err="1"/>
              <a:t>роби</a:t>
            </a:r>
            <a:r>
              <a:rPr lang="ru-RU" sz="2600" dirty="0"/>
              <a:t>, </a:t>
            </a:r>
            <a:r>
              <a:rPr lang="ru-RU" sz="2600" dirty="0" err="1"/>
              <a:t>водене</a:t>
            </a:r>
            <a:r>
              <a:rPr lang="ru-RU" sz="2600" dirty="0"/>
              <a:t> на </a:t>
            </a:r>
            <a:r>
              <a:rPr lang="ru-RU" sz="2600" dirty="0" err="1"/>
              <a:t>агресивна</a:t>
            </a:r>
            <a:r>
              <a:rPr lang="ru-RU" sz="2600" dirty="0"/>
              <a:t> война; </a:t>
            </a:r>
            <a:endParaRPr lang="ru-RU" sz="2600" dirty="0" smtClean="0"/>
          </a:p>
          <a:p>
            <a:pPr algn="just">
              <a:buFont typeface="Wingdings" pitchFamily="2" charset="2"/>
              <a:buChar char="Ø"/>
            </a:pPr>
            <a:r>
              <a:rPr lang="ru-RU" sz="3100" b="1" dirty="0" err="1"/>
              <a:t>Естественоправен</a:t>
            </a:r>
            <a:r>
              <a:rPr lang="ru-RU" sz="3100" b="1" dirty="0"/>
              <a:t> </a:t>
            </a:r>
            <a:r>
              <a:rPr lang="ru-RU" sz="3100" b="1" dirty="0" err="1"/>
              <a:t>произход</a:t>
            </a:r>
            <a:r>
              <a:rPr lang="ru-RU" sz="3100" b="1" dirty="0"/>
              <a:t> </a:t>
            </a:r>
            <a:r>
              <a:rPr lang="ru-RU" sz="3100" dirty="0"/>
              <a:t>на </a:t>
            </a:r>
            <a:r>
              <a:rPr lang="ru-RU" sz="3100" dirty="0" err="1"/>
              <a:t>идеята</a:t>
            </a:r>
            <a:r>
              <a:rPr lang="ru-RU" sz="3100" dirty="0"/>
              <a:t> (</a:t>
            </a:r>
            <a:r>
              <a:rPr lang="ru-RU" sz="3100" dirty="0" err="1"/>
              <a:t>Вател</a:t>
            </a:r>
            <a:r>
              <a:rPr lang="ru-RU" sz="3100" dirty="0"/>
              <a:t>, </a:t>
            </a:r>
            <a:r>
              <a:rPr lang="ru-RU" sz="3100" dirty="0" err="1"/>
              <a:t>Волф</a:t>
            </a:r>
            <a:r>
              <a:rPr lang="ru-RU" sz="3100" dirty="0"/>
              <a:t>, XVIII в</a:t>
            </a:r>
            <a:r>
              <a:rPr lang="ru-RU" sz="3100" dirty="0" smtClean="0"/>
              <a:t>.);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3100" dirty="0" err="1" smtClean="0"/>
              <a:t>Признаване</a:t>
            </a:r>
            <a:r>
              <a:rPr lang="ru-RU" sz="3100" dirty="0" smtClean="0"/>
              <a:t> в </a:t>
            </a:r>
            <a:r>
              <a:rPr lang="ru-RU" sz="3100" dirty="0" err="1" smtClean="0"/>
              <a:t>практиката</a:t>
            </a:r>
            <a:r>
              <a:rPr lang="ru-RU" sz="3100" dirty="0" smtClean="0"/>
              <a:t> на </a:t>
            </a:r>
            <a:r>
              <a:rPr lang="ru-RU" sz="3100" dirty="0" err="1" smtClean="0"/>
              <a:t>Постоянния</a:t>
            </a:r>
            <a:r>
              <a:rPr lang="ru-RU" sz="3100" dirty="0" smtClean="0"/>
              <a:t> </a:t>
            </a:r>
            <a:r>
              <a:rPr lang="ru-RU" sz="3100" dirty="0" err="1" smtClean="0"/>
              <a:t>съд</a:t>
            </a:r>
            <a:r>
              <a:rPr lang="ru-RU" sz="3100" dirty="0" smtClean="0"/>
              <a:t> за международно </a:t>
            </a:r>
            <a:r>
              <a:rPr lang="ru-RU" sz="3100" dirty="0" err="1" smtClean="0"/>
              <a:t>правосъдие</a:t>
            </a:r>
            <a:r>
              <a:rPr lang="ru-RU" sz="3100" dirty="0" smtClean="0"/>
              <a:t> </a:t>
            </a:r>
            <a:r>
              <a:rPr lang="ru-RU" sz="3100" dirty="0" err="1" smtClean="0"/>
              <a:t>към</a:t>
            </a:r>
            <a:r>
              <a:rPr lang="ru-RU" sz="3100" dirty="0" smtClean="0"/>
              <a:t> </a:t>
            </a:r>
            <a:r>
              <a:rPr lang="ru-RU" sz="3100" dirty="0" err="1" smtClean="0"/>
              <a:t>Лигата</a:t>
            </a:r>
            <a:r>
              <a:rPr lang="ru-RU" sz="3100" dirty="0" smtClean="0"/>
              <a:t> на </a:t>
            </a:r>
            <a:r>
              <a:rPr lang="ru-RU" sz="3100" dirty="0" err="1" smtClean="0"/>
              <a:t>нациите</a:t>
            </a:r>
            <a:r>
              <a:rPr lang="ru-RU" sz="3100" dirty="0" smtClean="0"/>
              <a:t>;</a:t>
            </a:r>
            <a:endParaRPr lang="ru-RU" sz="3100" dirty="0"/>
          </a:p>
          <a:p>
            <a:pPr algn="just">
              <a:buFont typeface="Wingdings" pitchFamily="2" charset="2"/>
              <a:buChar char="Ø"/>
            </a:pPr>
            <a:r>
              <a:rPr lang="ru-RU" sz="3100" dirty="0" err="1" smtClean="0"/>
              <a:t>Закрепване</a:t>
            </a:r>
            <a:r>
              <a:rPr lang="ru-RU" sz="3100" dirty="0" smtClean="0"/>
              <a:t> в </a:t>
            </a:r>
            <a:r>
              <a:rPr lang="ru-RU" sz="3100" dirty="0" err="1" smtClean="0"/>
              <a:t>действащото</a:t>
            </a:r>
            <a:r>
              <a:rPr lang="ru-RU" sz="3100" dirty="0" smtClean="0"/>
              <a:t> МП: </a:t>
            </a:r>
          </a:p>
          <a:p>
            <a:pPr marL="0" indent="0" algn="just">
              <a:buNone/>
            </a:pPr>
            <a:endParaRPr lang="ru-RU" b="1" dirty="0" smtClean="0"/>
          </a:p>
          <a:p>
            <a:pPr marL="0" indent="0" algn="just">
              <a:buNone/>
            </a:pPr>
            <a:r>
              <a:rPr lang="ru-RU" b="1" dirty="0" smtClean="0"/>
              <a:t>Чл. 53 от </a:t>
            </a:r>
            <a:r>
              <a:rPr lang="ru-RU" b="1" dirty="0" err="1" smtClean="0"/>
              <a:t>Виенската</a:t>
            </a:r>
            <a:r>
              <a:rPr lang="ru-RU" b="1" dirty="0" smtClean="0"/>
              <a:t> конвенция за </a:t>
            </a:r>
            <a:r>
              <a:rPr lang="ru-RU" b="1" dirty="0" err="1" smtClean="0"/>
              <a:t>правото</a:t>
            </a:r>
            <a:r>
              <a:rPr lang="ru-RU" b="1" dirty="0" smtClean="0"/>
              <a:t> на договорите от 1987 г.: </a:t>
            </a:r>
            <a:r>
              <a:rPr lang="ru-RU" dirty="0" smtClean="0"/>
              <a:t>Договори</a:t>
            </a:r>
            <a:r>
              <a:rPr lang="ru-RU" dirty="0"/>
              <a:t>, </a:t>
            </a:r>
            <a:r>
              <a:rPr lang="ru-RU" dirty="0" err="1"/>
              <a:t>противоречащи</a:t>
            </a:r>
            <a:r>
              <a:rPr lang="ru-RU" dirty="0"/>
              <a:t> на императивна норма на </a:t>
            </a:r>
            <a:r>
              <a:rPr lang="ru-RU" dirty="0" err="1"/>
              <a:t>о</a:t>
            </a:r>
            <a:r>
              <a:rPr lang="ru-RU" dirty="0" err="1" smtClean="0"/>
              <a:t>бщото</a:t>
            </a:r>
            <a:r>
              <a:rPr lang="ru-RU" dirty="0" smtClean="0"/>
              <a:t> международно право (</a:t>
            </a:r>
            <a:r>
              <a:rPr lang="ru-RU" dirty="0" err="1" smtClean="0"/>
              <a:t>jus</a:t>
            </a:r>
            <a:r>
              <a:rPr lang="ru-RU" dirty="0" smtClean="0"/>
              <a:t> </a:t>
            </a:r>
            <a:r>
              <a:rPr lang="ru-RU" dirty="0" err="1" smtClean="0"/>
              <a:t>cogens</a:t>
            </a:r>
            <a:r>
              <a:rPr lang="ru-RU" dirty="0" smtClean="0"/>
              <a:t>)</a:t>
            </a:r>
          </a:p>
          <a:p>
            <a:pPr marL="0" indent="0" algn="just">
              <a:buNone/>
            </a:pPr>
            <a:r>
              <a:rPr lang="ru-RU" i="1" dirty="0" err="1" smtClean="0"/>
              <a:t>Договорът</a:t>
            </a:r>
            <a:r>
              <a:rPr lang="ru-RU" i="1" dirty="0" smtClean="0"/>
              <a:t> </a:t>
            </a:r>
            <a:r>
              <a:rPr lang="ru-RU" i="1" dirty="0"/>
              <a:t>е </a:t>
            </a:r>
            <a:r>
              <a:rPr lang="ru-RU" i="1" dirty="0" err="1"/>
              <a:t>нищожен</a:t>
            </a:r>
            <a:r>
              <a:rPr lang="ru-RU" i="1" dirty="0"/>
              <a:t>, </a:t>
            </a:r>
            <a:r>
              <a:rPr lang="ru-RU" i="1" dirty="0" err="1"/>
              <a:t>ако</a:t>
            </a:r>
            <a:r>
              <a:rPr lang="ru-RU" i="1" dirty="0"/>
              <a:t> в момента на </a:t>
            </a:r>
            <a:r>
              <a:rPr lang="ru-RU" i="1" dirty="0" err="1"/>
              <a:t>сключването</a:t>
            </a:r>
            <a:r>
              <a:rPr lang="ru-RU" i="1" dirty="0"/>
              <a:t> </a:t>
            </a:r>
            <a:r>
              <a:rPr lang="ru-RU" i="1" dirty="0" err="1"/>
              <a:t>му</a:t>
            </a:r>
            <a:r>
              <a:rPr lang="ru-RU" i="1" dirty="0"/>
              <a:t> той </a:t>
            </a:r>
            <a:r>
              <a:rPr lang="ru-RU" i="1" dirty="0" err="1"/>
              <a:t>противоречи</a:t>
            </a:r>
            <a:r>
              <a:rPr lang="ru-RU" i="1" dirty="0"/>
              <a:t> на императивна норма на </a:t>
            </a:r>
            <a:r>
              <a:rPr lang="ru-RU" i="1" dirty="0" err="1" smtClean="0"/>
              <a:t>общото</a:t>
            </a:r>
            <a:r>
              <a:rPr lang="ru-RU" i="1" dirty="0" smtClean="0"/>
              <a:t> международно </a:t>
            </a:r>
            <a:r>
              <a:rPr lang="ru-RU" i="1" dirty="0"/>
              <a:t>право. За целите </a:t>
            </a:r>
            <a:r>
              <a:rPr lang="ru-RU" i="1" dirty="0" smtClean="0"/>
              <a:t>на </a:t>
            </a:r>
            <a:r>
              <a:rPr lang="ru-RU" i="1" dirty="0" err="1" smtClean="0"/>
              <a:t>тази</a:t>
            </a:r>
            <a:r>
              <a:rPr lang="ru-RU" i="1" dirty="0"/>
              <a:t> конвенция императивна норма на </a:t>
            </a:r>
            <a:r>
              <a:rPr lang="ru-RU" i="1" dirty="0" err="1" smtClean="0"/>
              <a:t>общото</a:t>
            </a:r>
            <a:r>
              <a:rPr lang="ru-RU" i="1" dirty="0" smtClean="0"/>
              <a:t> международно </a:t>
            </a:r>
            <a:r>
              <a:rPr lang="ru-RU" i="1" dirty="0"/>
              <a:t>право е норма, </a:t>
            </a:r>
            <a:r>
              <a:rPr lang="ru-RU" i="1" dirty="0" err="1"/>
              <a:t>която</a:t>
            </a:r>
            <a:r>
              <a:rPr lang="ru-RU" i="1" dirty="0"/>
              <a:t> </a:t>
            </a:r>
            <a:r>
              <a:rPr lang="ru-RU" i="1" dirty="0" err="1"/>
              <a:t>изцяло</a:t>
            </a:r>
            <a:r>
              <a:rPr lang="ru-RU" i="1" dirty="0"/>
              <a:t> се приема </a:t>
            </a:r>
            <a:r>
              <a:rPr lang="ru-RU" i="1" dirty="0" smtClean="0"/>
              <a:t>и </a:t>
            </a:r>
            <a:r>
              <a:rPr lang="ru-RU" i="1" dirty="0" err="1" smtClean="0"/>
              <a:t>признава</a:t>
            </a:r>
            <a:r>
              <a:rPr lang="ru-RU" i="1" dirty="0" smtClean="0"/>
              <a:t> </a:t>
            </a:r>
            <a:r>
              <a:rPr lang="ru-RU" i="1" dirty="0"/>
              <a:t>от </a:t>
            </a:r>
            <a:r>
              <a:rPr lang="ru-RU" i="1" dirty="0" err="1"/>
              <a:t>международната</a:t>
            </a:r>
            <a:r>
              <a:rPr lang="ru-RU" i="1" dirty="0"/>
              <a:t> </a:t>
            </a:r>
            <a:r>
              <a:rPr lang="ru-RU" i="1" dirty="0" err="1"/>
              <a:t>общност</a:t>
            </a:r>
            <a:r>
              <a:rPr lang="ru-RU" i="1" dirty="0"/>
              <a:t> на </a:t>
            </a:r>
            <a:r>
              <a:rPr lang="ru-RU" i="1" dirty="0" err="1"/>
              <a:t>държавите</a:t>
            </a:r>
            <a:r>
              <a:rPr lang="ru-RU" i="1" dirty="0"/>
              <a:t> </a:t>
            </a:r>
            <a:r>
              <a:rPr lang="ru-RU" i="1" dirty="0" err="1" smtClean="0"/>
              <a:t>като</a:t>
            </a:r>
            <a:r>
              <a:rPr lang="ru-RU" i="1" dirty="0" smtClean="0"/>
              <a:t> норма</a:t>
            </a:r>
            <a:r>
              <a:rPr lang="ru-RU" i="1" dirty="0"/>
              <a:t>, </a:t>
            </a:r>
            <a:r>
              <a:rPr lang="ru-RU" i="1" dirty="0" err="1"/>
              <a:t>отклонението</a:t>
            </a:r>
            <a:r>
              <a:rPr lang="ru-RU" i="1" dirty="0"/>
              <a:t> от </a:t>
            </a:r>
            <a:r>
              <a:rPr lang="ru-RU" i="1" dirty="0" err="1"/>
              <a:t>която</a:t>
            </a:r>
            <a:r>
              <a:rPr lang="ru-RU" i="1" dirty="0"/>
              <a:t> е недопустимо и </a:t>
            </a:r>
            <a:r>
              <a:rPr lang="ru-RU" i="1" dirty="0" err="1"/>
              <a:t>която</a:t>
            </a:r>
            <a:r>
              <a:rPr lang="ru-RU" i="1" dirty="0"/>
              <a:t> </a:t>
            </a:r>
            <a:r>
              <a:rPr lang="ru-RU" i="1" dirty="0" err="1" smtClean="0"/>
              <a:t>може</a:t>
            </a:r>
            <a:r>
              <a:rPr lang="ru-RU" i="1" dirty="0" smtClean="0"/>
              <a:t> да </a:t>
            </a:r>
            <a:r>
              <a:rPr lang="ru-RU" i="1" dirty="0" err="1"/>
              <a:t>бъде</a:t>
            </a:r>
            <a:r>
              <a:rPr lang="ru-RU" i="1" dirty="0"/>
              <a:t> изменена само с </a:t>
            </a:r>
            <a:r>
              <a:rPr lang="ru-RU" i="1" dirty="0" err="1"/>
              <a:t>последваща</a:t>
            </a:r>
            <a:r>
              <a:rPr lang="ru-RU" i="1" dirty="0"/>
              <a:t> норма на </a:t>
            </a:r>
            <a:r>
              <a:rPr lang="ru-RU" i="1" dirty="0" err="1" smtClean="0"/>
              <a:t>общото</a:t>
            </a:r>
            <a:r>
              <a:rPr lang="ru-RU" i="1" dirty="0" smtClean="0"/>
              <a:t> международно </a:t>
            </a:r>
            <a:r>
              <a:rPr lang="ru-RU" i="1" dirty="0"/>
              <a:t>право от </a:t>
            </a:r>
            <a:r>
              <a:rPr lang="ru-RU" i="1" dirty="0" err="1"/>
              <a:t>същия</a:t>
            </a:r>
            <a:r>
              <a:rPr lang="ru-RU" i="1" dirty="0"/>
              <a:t> характер.</a:t>
            </a:r>
          </a:p>
          <a:p>
            <a:pPr algn="just">
              <a:buFont typeface="Wingdings" pitchFamily="2" charset="2"/>
              <a:buChar char="Ø"/>
            </a:pP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713071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15616" y="188640"/>
            <a:ext cx="6881192" cy="580926"/>
          </a:xfrm>
        </p:spPr>
        <p:txBody>
          <a:bodyPr/>
          <a:lstStyle/>
          <a:p>
            <a:pPr algn="ctr"/>
            <a:r>
              <a:rPr lang="bg-BG" b="1" dirty="0" smtClean="0"/>
              <a:t>Международните съдилища</a:t>
            </a:r>
            <a:endParaRPr lang="bg-BG" b="1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8147248" cy="5637240"/>
          </a:xfrm>
        </p:spPr>
        <p:txBody>
          <a:bodyPr>
            <a:normAutofit lnSpcReduction="10000"/>
          </a:bodyPr>
          <a:lstStyle/>
          <a:p>
            <a:pPr algn="just"/>
            <a:r>
              <a:rPr lang="bg-BG" b="1" dirty="0" smtClean="0"/>
              <a:t>Децентрализирана система</a:t>
            </a:r>
            <a:r>
              <a:rPr lang="bg-BG" dirty="0" smtClean="0"/>
              <a:t> от юрисдикции, свойствена за системата на МПП (вж. идеята на Р. Ташев за системата на юрисдикциите като подсистема на правната система);</a:t>
            </a:r>
          </a:p>
          <a:p>
            <a:pPr algn="just"/>
            <a:r>
              <a:rPr lang="bg-BG" b="1" dirty="0" smtClean="0"/>
              <a:t>Създаване</a:t>
            </a:r>
            <a:r>
              <a:rPr lang="bg-BG" dirty="0" smtClean="0"/>
              <a:t> с нарочен международен договор, уреждащ кръга от разглеждани случаи и прилаганото от съда право; самите държави се обвързват с договора, предавайки се в </a:t>
            </a:r>
            <a:r>
              <a:rPr lang="bg-BG" dirty="0" err="1" smtClean="0"/>
              <a:t>юрисдикционната</a:t>
            </a:r>
            <a:r>
              <a:rPr lang="bg-BG" dirty="0" smtClean="0"/>
              <a:t> власт на съда;</a:t>
            </a:r>
          </a:p>
          <a:p>
            <a:pPr algn="just"/>
            <a:r>
              <a:rPr lang="bg-BG" dirty="0" smtClean="0"/>
              <a:t>Примери:</a:t>
            </a:r>
          </a:p>
          <a:p>
            <a:pPr lvl="1" algn="just"/>
            <a:r>
              <a:rPr lang="bg-BG" dirty="0" smtClean="0"/>
              <a:t>Международен съд на ООН;	</a:t>
            </a:r>
          </a:p>
          <a:p>
            <a:pPr lvl="1" algn="just"/>
            <a:r>
              <a:rPr lang="bg-BG" dirty="0" smtClean="0"/>
              <a:t>Международен наказателен съд – основан с Римския статут от 1998 г. (разглежда обвинения в геноцид, военни престъпления, </a:t>
            </a:r>
            <a:r>
              <a:rPr lang="bg-BG" dirty="0" err="1" smtClean="0"/>
              <a:t>престъпления</a:t>
            </a:r>
            <a:r>
              <a:rPr lang="bg-BG" dirty="0" smtClean="0"/>
              <a:t> срещу човечеството);</a:t>
            </a:r>
          </a:p>
          <a:p>
            <a:pPr lvl="1" algn="just"/>
            <a:r>
              <a:rPr lang="bg-BG" dirty="0" smtClean="0"/>
              <a:t>Европейският съд по правата на човека – прилага ЕКЗПЧОС;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999213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b="1" dirty="0" smtClean="0"/>
              <a:t>Основни принципи на МПП</a:t>
            </a:r>
            <a:endParaRPr lang="bg-BG" b="1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03232" cy="4873752"/>
          </a:xfrm>
        </p:spPr>
        <p:txBody>
          <a:bodyPr/>
          <a:lstStyle/>
          <a:p>
            <a:pPr algn="just"/>
            <a:endParaRPr lang="ru-RU" dirty="0"/>
          </a:p>
          <a:p>
            <a:pPr algn="just"/>
            <a:r>
              <a:rPr lang="ru-RU" dirty="0"/>
              <a:t>Принцип на </a:t>
            </a:r>
            <a:r>
              <a:rPr lang="ru-RU" dirty="0" err="1"/>
              <a:t>суверенното</a:t>
            </a:r>
            <a:r>
              <a:rPr lang="ru-RU" dirty="0"/>
              <a:t> равенство между </a:t>
            </a:r>
            <a:r>
              <a:rPr lang="ru-RU" dirty="0" err="1"/>
              <a:t>държавите</a:t>
            </a:r>
            <a:endParaRPr lang="ru-RU" dirty="0"/>
          </a:p>
          <a:p>
            <a:pPr algn="just"/>
            <a:r>
              <a:rPr lang="ru-RU" dirty="0"/>
              <a:t>Принцип на </a:t>
            </a:r>
            <a:r>
              <a:rPr lang="ru-RU" dirty="0" err="1"/>
              <a:t>неприлагането</a:t>
            </a:r>
            <a:r>
              <a:rPr lang="ru-RU" dirty="0"/>
              <a:t> на сила в </a:t>
            </a:r>
            <a:r>
              <a:rPr lang="ru-RU" dirty="0" err="1"/>
              <a:t>международните</a:t>
            </a:r>
            <a:r>
              <a:rPr lang="ru-RU" dirty="0"/>
              <a:t> отношения</a:t>
            </a:r>
          </a:p>
          <a:p>
            <a:pPr algn="just"/>
            <a:r>
              <a:rPr lang="ru-RU" dirty="0"/>
              <a:t>Принцип на </a:t>
            </a:r>
            <a:r>
              <a:rPr lang="ru-RU" dirty="0" err="1"/>
              <a:t>ненамеса</a:t>
            </a:r>
            <a:r>
              <a:rPr lang="ru-RU" dirty="0"/>
              <a:t> </a:t>
            </a:r>
            <a:r>
              <a:rPr lang="ru-RU" dirty="0" err="1"/>
              <a:t>във</a:t>
            </a:r>
            <a:r>
              <a:rPr lang="ru-RU" dirty="0"/>
              <a:t> </a:t>
            </a:r>
            <a:r>
              <a:rPr lang="ru-RU" dirty="0" err="1"/>
              <a:t>вътрешните</a:t>
            </a:r>
            <a:r>
              <a:rPr lang="ru-RU" dirty="0"/>
              <a:t> </a:t>
            </a:r>
            <a:r>
              <a:rPr lang="ru-RU" dirty="0" err="1"/>
              <a:t>работи</a:t>
            </a:r>
            <a:endParaRPr lang="ru-RU" dirty="0"/>
          </a:p>
          <a:p>
            <a:pPr algn="just"/>
            <a:r>
              <a:rPr lang="ru-RU" dirty="0"/>
              <a:t>Принцип на </a:t>
            </a:r>
            <a:r>
              <a:rPr lang="ru-RU" dirty="0" err="1"/>
              <a:t>мирното</a:t>
            </a:r>
            <a:r>
              <a:rPr lang="ru-RU" dirty="0"/>
              <a:t> разрешение на </a:t>
            </a:r>
            <a:r>
              <a:rPr lang="ru-RU" dirty="0" err="1"/>
              <a:t>споровете</a:t>
            </a:r>
            <a:endParaRPr lang="ru-RU" dirty="0"/>
          </a:p>
          <a:p>
            <a:pPr algn="just"/>
            <a:r>
              <a:rPr lang="ru-RU" dirty="0"/>
              <a:t>Принцип на </a:t>
            </a:r>
            <a:r>
              <a:rPr lang="ru-RU" dirty="0" err="1"/>
              <a:t>добросъвестното</a:t>
            </a:r>
            <a:r>
              <a:rPr lang="ru-RU" dirty="0"/>
              <a:t> </a:t>
            </a:r>
            <a:r>
              <a:rPr lang="ru-RU" dirty="0" err="1"/>
              <a:t>изпълнение</a:t>
            </a:r>
            <a:r>
              <a:rPr lang="ru-RU" dirty="0"/>
              <a:t> на </a:t>
            </a:r>
            <a:r>
              <a:rPr lang="ru-RU" dirty="0" err="1"/>
              <a:t>международните</a:t>
            </a:r>
            <a:r>
              <a:rPr lang="ru-RU" dirty="0"/>
              <a:t> </a:t>
            </a:r>
            <a:r>
              <a:rPr lang="ru-RU" dirty="0" err="1"/>
              <a:t>задължения</a:t>
            </a:r>
            <a:endParaRPr lang="ru-RU" dirty="0"/>
          </a:p>
          <a:p>
            <a:pPr algn="just"/>
            <a:r>
              <a:rPr lang="ru-RU" dirty="0"/>
              <a:t>Принцип на равноправие и самоопределение на народите.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718699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83568" y="28419"/>
            <a:ext cx="7467600" cy="1143000"/>
          </a:xfrm>
        </p:spPr>
        <p:txBody>
          <a:bodyPr/>
          <a:lstStyle/>
          <a:p>
            <a:pPr algn="ctr"/>
            <a:r>
              <a:rPr lang="bg-BG" b="1" dirty="0" smtClean="0"/>
              <a:t>Отношение между националното и международното право</a:t>
            </a:r>
            <a:endParaRPr lang="bg-BG" b="1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219256" cy="5133184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bg-BG" dirty="0" smtClean="0"/>
              <a:t>Основа на взаимодействието: принципът „</a:t>
            </a:r>
            <a:r>
              <a:rPr lang="bg-BG" dirty="0" err="1" smtClean="0"/>
              <a:t>Pacta</a:t>
            </a:r>
            <a:r>
              <a:rPr lang="bg-BG" dirty="0" smtClean="0"/>
              <a:t> </a:t>
            </a:r>
            <a:r>
              <a:rPr lang="bg-BG" dirty="0" err="1"/>
              <a:t>sunt</a:t>
            </a:r>
            <a:r>
              <a:rPr lang="bg-BG" dirty="0"/>
              <a:t> </a:t>
            </a:r>
            <a:r>
              <a:rPr lang="bg-BG" dirty="0" err="1" smtClean="0"/>
              <a:t>servanda</a:t>
            </a:r>
            <a:r>
              <a:rPr lang="bg-BG" dirty="0" smtClean="0"/>
              <a:t>“;</a:t>
            </a:r>
          </a:p>
          <a:p>
            <a:pPr algn="just"/>
            <a:r>
              <a:rPr lang="bg-BG" dirty="0" smtClean="0"/>
              <a:t>Монистичен възглед: МПП и </a:t>
            </a:r>
            <a:r>
              <a:rPr lang="bg-BG" dirty="0" err="1" smtClean="0"/>
              <a:t>Вътр</a:t>
            </a:r>
            <a:r>
              <a:rPr lang="bg-BG" dirty="0" smtClean="0"/>
              <a:t>. право са единна система;</a:t>
            </a:r>
          </a:p>
          <a:p>
            <a:pPr algn="just"/>
            <a:r>
              <a:rPr lang="bg-BG" dirty="0" smtClean="0"/>
              <a:t>Дуалистичен възглед: две отделни, но взаимосвързани системи;</a:t>
            </a:r>
          </a:p>
          <a:p>
            <a:pPr algn="just"/>
            <a:r>
              <a:rPr lang="bg-BG" b="1" dirty="0" smtClean="0"/>
              <a:t>Идея за пълна независимост</a:t>
            </a:r>
            <a:r>
              <a:rPr lang="bg-BG" dirty="0" smtClean="0"/>
              <a:t> между двата </a:t>
            </a:r>
            <a:r>
              <a:rPr lang="bg-BG" dirty="0" err="1" smtClean="0"/>
              <a:t>правопорядъка</a:t>
            </a:r>
            <a:r>
              <a:rPr lang="bg-BG" dirty="0" smtClean="0"/>
              <a:t>  (</a:t>
            </a:r>
            <a:r>
              <a:rPr lang="bg-BG" dirty="0" err="1" smtClean="0"/>
              <a:t>Трипел</a:t>
            </a:r>
            <a:r>
              <a:rPr lang="bg-BG" dirty="0" smtClean="0"/>
              <a:t>, 1899);</a:t>
            </a:r>
          </a:p>
          <a:p>
            <a:pPr algn="just"/>
            <a:r>
              <a:rPr lang="bg-BG" b="1" dirty="0" smtClean="0"/>
              <a:t>Идея за единност на двете системи</a:t>
            </a:r>
            <a:r>
              <a:rPr lang="bg-BG" dirty="0" smtClean="0"/>
              <a:t>: МПП предписва за какво са длъжни държавите, а вътрешното право определя, кои длъжностни лица да изпълнят задълженията (</a:t>
            </a:r>
            <a:r>
              <a:rPr lang="bg-BG" dirty="0" err="1" smtClean="0"/>
              <a:t>Келзен</a:t>
            </a:r>
            <a:r>
              <a:rPr lang="bg-BG" dirty="0" smtClean="0"/>
              <a:t>).</a:t>
            </a:r>
          </a:p>
          <a:p>
            <a:pPr algn="just"/>
            <a:r>
              <a:rPr lang="bg-BG" dirty="0" smtClean="0"/>
              <a:t>Идея за </a:t>
            </a:r>
            <a:r>
              <a:rPr lang="bg-BG" b="1" dirty="0" smtClean="0"/>
              <a:t>примат на вътрешното право</a:t>
            </a:r>
            <a:r>
              <a:rPr lang="bg-BG" dirty="0" smtClean="0"/>
              <a:t>: МПП е само част от публичното право на една държава и регулира отношенията й с други държави (Хегел).</a:t>
            </a:r>
          </a:p>
          <a:p>
            <a:pPr algn="just"/>
            <a:r>
              <a:rPr lang="bg-BG" dirty="0" smtClean="0"/>
              <a:t>Примат на международното право (Съвременно разбиране): МПП представлява граница  за действията на държавната власт.</a:t>
            </a:r>
          </a:p>
          <a:p>
            <a:pPr algn="just"/>
            <a:r>
              <a:rPr lang="bg-BG" b="1" dirty="0" err="1" smtClean="0"/>
              <a:t>Инкорпорация</a:t>
            </a:r>
            <a:r>
              <a:rPr lang="bg-BG" b="1" dirty="0" smtClean="0"/>
              <a:t> </a:t>
            </a:r>
            <a:r>
              <a:rPr lang="bg-BG" dirty="0" smtClean="0"/>
              <a:t>и </a:t>
            </a:r>
            <a:r>
              <a:rPr lang="bg-BG" b="1" dirty="0" smtClean="0"/>
              <a:t>Трансформация на МПН във </a:t>
            </a:r>
            <a:r>
              <a:rPr lang="bg-BG" b="1" dirty="0" err="1" smtClean="0"/>
              <a:t>Вътр</a:t>
            </a:r>
            <a:r>
              <a:rPr lang="bg-BG" b="1" dirty="0" smtClean="0"/>
              <a:t>. Право.</a:t>
            </a:r>
          </a:p>
        </p:txBody>
      </p:sp>
    </p:spTree>
    <p:extLst>
      <p:ext uri="{BB962C8B-B14F-4D97-AF65-F5344CB8AC3E}">
        <p14:creationId xmlns:p14="http://schemas.microsoft.com/office/powerpoint/2010/main" val="484752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67544" y="28419"/>
            <a:ext cx="8136904" cy="736285"/>
          </a:xfrm>
        </p:spPr>
        <p:txBody>
          <a:bodyPr>
            <a:normAutofit fontScale="90000"/>
          </a:bodyPr>
          <a:lstStyle/>
          <a:p>
            <a:pPr algn="ctr"/>
            <a:r>
              <a:rPr lang="bg-BG" b="1" dirty="0" smtClean="0"/>
              <a:t>Моделът в българската конституция от 1991 г.</a:t>
            </a:r>
            <a:endParaRPr lang="bg-BG" b="1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8003232" cy="542121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1" dirty="0" smtClean="0"/>
              <a:t>Чл. 5, ал. 4 КРБ </a:t>
            </a:r>
            <a:r>
              <a:rPr lang="ru-RU" dirty="0" err="1" smtClean="0"/>
              <a:t>Международните</a:t>
            </a:r>
            <a:r>
              <a:rPr lang="ru-RU" dirty="0" smtClean="0"/>
              <a:t> договори, </a:t>
            </a:r>
            <a:r>
              <a:rPr lang="ru-RU" dirty="0" err="1" smtClean="0"/>
              <a:t>ратифицирани</a:t>
            </a:r>
            <a:r>
              <a:rPr lang="ru-RU" dirty="0" smtClean="0"/>
              <a:t> по конституционен </a:t>
            </a:r>
            <a:r>
              <a:rPr lang="ru-RU" dirty="0" err="1" smtClean="0"/>
              <a:t>ред</a:t>
            </a:r>
            <a:r>
              <a:rPr lang="ru-RU" dirty="0" smtClean="0"/>
              <a:t>, </a:t>
            </a:r>
            <a:r>
              <a:rPr lang="ru-RU" dirty="0" err="1" smtClean="0"/>
              <a:t>обнародвани</a:t>
            </a:r>
            <a:r>
              <a:rPr lang="ru-RU" dirty="0" smtClean="0"/>
              <a:t> и влезли в сила за </a:t>
            </a:r>
            <a:r>
              <a:rPr lang="ru-RU" dirty="0" err="1" smtClean="0"/>
              <a:t>Република</a:t>
            </a:r>
            <a:r>
              <a:rPr lang="ru-RU" dirty="0" smtClean="0"/>
              <a:t> </a:t>
            </a:r>
            <a:r>
              <a:rPr lang="ru-RU" dirty="0" err="1" smtClean="0"/>
              <a:t>България</a:t>
            </a:r>
            <a:r>
              <a:rPr lang="ru-RU" dirty="0" smtClean="0"/>
              <a:t>, </a:t>
            </a:r>
            <a:r>
              <a:rPr lang="ru-RU" dirty="0" err="1" smtClean="0"/>
              <a:t>са</a:t>
            </a:r>
            <a:r>
              <a:rPr lang="ru-RU" dirty="0" smtClean="0"/>
              <a:t> част от </a:t>
            </a:r>
            <a:r>
              <a:rPr lang="ru-RU" dirty="0" err="1" smtClean="0"/>
              <a:t>вътрешното</a:t>
            </a:r>
            <a:r>
              <a:rPr lang="ru-RU" dirty="0" smtClean="0"/>
              <a:t> право на </a:t>
            </a:r>
            <a:r>
              <a:rPr lang="ru-RU" dirty="0" err="1" smtClean="0"/>
              <a:t>страната</a:t>
            </a:r>
            <a:r>
              <a:rPr lang="ru-RU" dirty="0" smtClean="0"/>
              <a:t>. Те </a:t>
            </a:r>
            <a:r>
              <a:rPr lang="ru-RU" dirty="0" err="1" smtClean="0"/>
              <a:t>имат</a:t>
            </a:r>
            <a:r>
              <a:rPr lang="ru-RU" dirty="0" smtClean="0"/>
              <a:t> </a:t>
            </a:r>
            <a:r>
              <a:rPr lang="ru-RU" dirty="0" err="1" smtClean="0"/>
              <a:t>предимство</a:t>
            </a:r>
            <a:r>
              <a:rPr lang="ru-RU" dirty="0" smtClean="0"/>
              <a:t> пред </a:t>
            </a:r>
            <a:r>
              <a:rPr lang="ru-RU" dirty="0" err="1" smtClean="0"/>
              <a:t>тези</a:t>
            </a:r>
            <a:r>
              <a:rPr lang="ru-RU" dirty="0" smtClean="0"/>
              <a:t> </a:t>
            </a:r>
            <a:r>
              <a:rPr lang="ru-RU" dirty="0" err="1" smtClean="0"/>
              <a:t>норми</a:t>
            </a:r>
            <a:r>
              <a:rPr lang="ru-RU" dirty="0" smtClean="0"/>
              <a:t> на </a:t>
            </a:r>
            <a:r>
              <a:rPr lang="ru-RU" dirty="0" err="1" smtClean="0"/>
              <a:t>вътрешното</a:t>
            </a:r>
            <a:r>
              <a:rPr lang="ru-RU" dirty="0" smtClean="0"/>
              <a:t> </a:t>
            </a:r>
            <a:r>
              <a:rPr lang="ru-RU" dirty="0" err="1" smtClean="0"/>
              <a:t>законодателство</a:t>
            </a:r>
            <a:r>
              <a:rPr lang="ru-RU" dirty="0" smtClean="0"/>
              <a:t>, </a:t>
            </a:r>
            <a:r>
              <a:rPr lang="ru-RU" dirty="0" err="1" smtClean="0"/>
              <a:t>които</a:t>
            </a:r>
            <a:r>
              <a:rPr lang="ru-RU" dirty="0" smtClean="0"/>
              <a:t> им противоречат.</a:t>
            </a:r>
          </a:p>
          <a:p>
            <a:pPr lvl="1" algn="just"/>
            <a:r>
              <a:rPr lang="ru-RU" dirty="0" err="1" smtClean="0"/>
              <a:t>Ратифицирани</a:t>
            </a:r>
            <a:r>
              <a:rPr lang="ru-RU" dirty="0" smtClean="0"/>
              <a:t> по конституционен </a:t>
            </a:r>
            <a:r>
              <a:rPr lang="ru-RU" dirty="0" err="1" smtClean="0"/>
              <a:t>ред</a:t>
            </a:r>
            <a:r>
              <a:rPr lang="ru-RU" dirty="0" smtClean="0"/>
              <a:t>;</a:t>
            </a:r>
          </a:p>
          <a:p>
            <a:pPr lvl="1" algn="just"/>
            <a:r>
              <a:rPr lang="ru-RU" dirty="0" err="1" smtClean="0"/>
              <a:t>Обнародвани</a:t>
            </a:r>
            <a:r>
              <a:rPr lang="ru-RU" dirty="0" smtClean="0"/>
              <a:t>;</a:t>
            </a:r>
          </a:p>
          <a:p>
            <a:pPr lvl="1" algn="just"/>
            <a:r>
              <a:rPr lang="ru-RU" dirty="0" smtClean="0"/>
              <a:t>Влезли в сила за </a:t>
            </a:r>
            <a:r>
              <a:rPr lang="ru-RU" dirty="0" err="1" smtClean="0"/>
              <a:t>Република</a:t>
            </a:r>
            <a:r>
              <a:rPr lang="ru-RU" dirty="0" smtClean="0"/>
              <a:t> </a:t>
            </a:r>
            <a:r>
              <a:rPr lang="ru-RU" dirty="0" err="1" smtClean="0"/>
              <a:t>България</a:t>
            </a:r>
            <a:r>
              <a:rPr lang="ru-RU" dirty="0" smtClean="0"/>
              <a:t>;</a:t>
            </a:r>
          </a:p>
          <a:p>
            <a:pPr algn="just"/>
            <a:r>
              <a:rPr lang="ru-RU" b="1" dirty="0"/>
              <a:t>Чл. </a:t>
            </a:r>
            <a:r>
              <a:rPr lang="ru-RU" b="1" dirty="0" smtClean="0"/>
              <a:t>149, ал. 1 КРБ.</a:t>
            </a:r>
            <a:r>
              <a:rPr lang="ru-RU" dirty="0" smtClean="0"/>
              <a:t> </a:t>
            </a:r>
            <a:r>
              <a:rPr lang="ru-RU" dirty="0" err="1"/>
              <a:t>Конституционният</a:t>
            </a:r>
            <a:r>
              <a:rPr lang="ru-RU" dirty="0"/>
              <a:t> </a:t>
            </a:r>
            <a:r>
              <a:rPr lang="ru-RU" dirty="0" err="1" smtClean="0"/>
              <a:t>съд</a:t>
            </a:r>
            <a:r>
              <a:rPr lang="ru-RU" dirty="0" smtClean="0"/>
              <a:t>: 4</a:t>
            </a:r>
            <a:r>
              <a:rPr lang="ru-RU" dirty="0"/>
              <a:t>. </a:t>
            </a:r>
            <a:r>
              <a:rPr lang="ru-RU" dirty="0" err="1"/>
              <a:t>произнася</a:t>
            </a:r>
            <a:r>
              <a:rPr lang="ru-RU" dirty="0"/>
              <a:t> се за </a:t>
            </a:r>
            <a:r>
              <a:rPr lang="ru-RU" dirty="0" err="1"/>
              <a:t>съответствието</a:t>
            </a:r>
            <a:r>
              <a:rPr lang="ru-RU" dirty="0"/>
              <a:t> на </a:t>
            </a:r>
            <a:r>
              <a:rPr lang="ru-RU" dirty="0" err="1"/>
              <a:t>сключените</a:t>
            </a:r>
            <a:r>
              <a:rPr lang="ru-RU" dirty="0"/>
              <a:t> от </a:t>
            </a:r>
            <a:r>
              <a:rPr lang="ru-RU" dirty="0" err="1"/>
              <a:t>Република</a:t>
            </a:r>
            <a:r>
              <a:rPr lang="ru-RU" dirty="0"/>
              <a:t> </a:t>
            </a:r>
            <a:r>
              <a:rPr lang="ru-RU" dirty="0" err="1"/>
              <a:t>България</a:t>
            </a:r>
            <a:r>
              <a:rPr lang="ru-RU" dirty="0"/>
              <a:t> </a:t>
            </a:r>
            <a:r>
              <a:rPr lang="ru-RU" dirty="0" err="1"/>
              <a:t>международни</a:t>
            </a:r>
            <a:r>
              <a:rPr lang="ru-RU" dirty="0"/>
              <a:t> договори с </a:t>
            </a:r>
            <a:r>
              <a:rPr lang="ru-RU" dirty="0" err="1"/>
              <a:t>Конституцията</a:t>
            </a:r>
            <a:r>
              <a:rPr lang="ru-RU" dirty="0"/>
              <a:t> </a:t>
            </a:r>
            <a:r>
              <a:rPr lang="ru-RU" dirty="0" err="1"/>
              <a:t>преди</a:t>
            </a:r>
            <a:r>
              <a:rPr lang="ru-RU" dirty="0"/>
              <a:t> </a:t>
            </a:r>
            <a:r>
              <a:rPr lang="ru-RU" dirty="0" err="1"/>
              <a:t>ратификацията</a:t>
            </a:r>
            <a:r>
              <a:rPr lang="ru-RU" dirty="0"/>
              <a:t> им, </a:t>
            </a:r>
            <a:r>
              <a:rPr lang="ru-RU" dirty="0" err="1"/>
              <a:t>както</a:t>
            </a:r>
            <a:r>
              <a:rPr lang="ru-RU" dirty="0"/>
              <a:t> и за </a:t>
            </a:r>
            <a:r>
              <a:rPr lang="ru-RU" dirty="0" err="1"/>
              <a:t>съответствие</a:t>
            </a:r>
            <a:r>
              <a:rPr lang="ru-RU" dirty="0"/>
              <a:t> на </a:t>
            </a:r>
            <a:r>
              <a:rPr lang="ru-RU" dirty="0" err="1"/>
              <a:t>законите</a:t>
            </a:r>
            <a:r>
              <a:rPr lang="ru-RU" dirty="0"/>
              <a:t> с </a:t>
            </a:r>
            <a:r>
              <a:rPr lang="ru-RU" dirty="0" err="1"/>
              <a:t>общопризнатите</a:t>
            </a:r>
            <a:r>
              <a:rPr lang="ru-RU" dirty="0"/>
              <a:t> </a:t>
            </a:r>
            <a:r>
              <a:rPr lang="ru-RU" dirty="0" err="1"/>
              <a:t>норми</a:t>
            </a:r>
            <a:r>
              <a:rPr lang="ru-RU" dirty="0"/>
              <a:t> на </a:t>
            </a:r>
            <a:r>
              <a:rPr lang="ru-RU" dirty="0" err="1"/>
              <a:t>международното</a:t>
            </a:r>
            <a:r>
              <a:rPr lang="ru-RU" dirty="0"/>
              <a:t> право и с </a:t>
            </a:r>
            <a:r>
              <a:rPr lang="ru-RU" dirty="0" err="1"/>
              <a:t>международните</a:t>
            </a:r>
            <a:r>
              <a:rPr lang="ru-RU" dirty="0"/>
              <a:t> договори, по </a:t>
            </a:r>
            <a:r>
              <a:rPr lang="ru-RU" dirty="0" err="1"/>
              <a:t>които</a:t>
            </a:r>
            <a:r>
              <a:rPr lang="ru-RU" dirty="0"/>
              <a:t> </a:t>
            </a:r>
            <a:r>
              <a:rPr lang="ru-RU" dirty="0" err="1"/>
              <a:t>България</a:t>
            </a:r>
            <a:r>
              <a:rPr lang="ru-RU" dirty="0"/>
              <a:t> е страна; </a:t>
            </a:r>
            <a:endParaRPr lang="ru-RU" dirty="0" smtClean="0"/>
          </a:p>
          <a:p>
            <a:pPr algn="just"/>
            <a:r>
              <a:rPr lang="bg-BG" b="1" dirty="0" smtClean="0"/>
              <a:t>Закон за международните договори </a:t>
            </a:r>
            <a:r>
              <a:rPr lang="bg-BG" dirty="0" smtClean="0"/>
              <a:t>на Република България (</a:t>
            </a:r>
            <a:r>
              <a:rPr lang="ru-RU" dirty="0" err="1" smtClean="0"/>
              <a:t>Обн</a:t>
            </a:r>
            <a:r>
              <a:rPr lang="ru-RU" dirty="0" smtClean="0"/>
              <a:t>. ДВ. бр.97 от 13 </a:t>
            </a:r>
            <a:r>
              <a:rPr lang="ru-RU" dirty="0" err="1" smtClean="0"/>
              <a:t>Ноември</a:t>
            </a:r>
            <a:r>
              <a:rPr lang="ru-RU" dirty="0" smtClean="0"/>
              <a:t> 2001г.)</a:t>
            </a:r>
            <a:r>
              <a:rPr lang="bg-BG" dirty="0" smtClean="0"/>
              <a:t>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381637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/>
              <a:t>Примерът на Холандия – страна посочвана като пример за директно приложение на МПП 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291264" cy="316835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750" b="1" dirty="0"/>
              <a:t>Конституция на </a:t>
            </a:r>
            <a:r>
              <a:rPr lang="ru-RU" sz="1750" b="1" dirty="0" err="1"/>
              <a:t>Холандия</a:t>
            </a:r>
            <a:r>
              <a:rPr lang="ru-RU" sz="1750" b="1" dirty="0"/>
              <a:t> (</a:t>
            </a:r>
            <a:r>
              <a:rPr lang="ru-RU" sz="1750" b="1" dirty="0" err="1"/>
              <a:t>според</a:t>
            </a:r>
            <a:r>
              <a:rPr lang="ru-RU" sz="1750" b="1" dirty="0"/>
              <a:t> </a:t>
            </a:r>
            <a:r>
              <a:rPr lang="ru-RU" sz="1750" b="1" dirty="0" err="1"/>
              <a:t>последната</a:t>
            </a:r>
            <a:r>
              <a:rPr lang="ru-RU" sz="1750" b="1" dirty="0"/>
              <a:t> </a:t>
            </a:r>
            <a:r>
              <a:rPr lang="ru-RU" sz="1750" b="1" dirty="0" err="1"/>
              <a:t>основна</a:t>
            </a:r>
            <a:r>
              <a:rPr lang="ru-RU" sz="1750" b="1" dirty="0"/>
              <a:t> ревизия от 1983)</a:t>
            </a:r>
          </a:p>
          <a:p>
            <a:pPr marL="0" indent="0" algn="just">
              <a:buNone/>
            </a:pPr>
            <a:endParaRPr lang="ru-RU" sz="1750" dirty="0"/>
          </a:p>
          <a:p>
            <a:pPr marL="0" indent="0" algn="just">
              <a:buNone/>
            </a:pPr>
            <a:r>
              <a:rPr lang="ru-RU" sz="1750" b="1" dirty="0"/>
              <a:t>чл. 91, ал. 3: </a:t>
            </a:r>
            <a:r>
              <a:rPr lang="ru-RU" sz="1750" dirty="0"/>
              <a:t>Всяко предписание на </a:t>
            </a:r>
            <a:r>
              <a:rPr lang="ru-RU" sz="1750" dirty="0" err="1"/>
              <a:t>международен</a:t>
            </a:r>
            <a:r>
              <a:rPr lang="ru-RU" sz="1750" dirty="0"/>
              <a:t> договор, </a:t>
            </a:r>
            <a:r>
              <a:rPr lang="ru-RU" sz="1750" dirty="0" err="1"/>
              <a:t>което</a:t>
            </a:r>
            <a:r>
              <a:rPr lang="ru-RU" sz="1750" dirty="0"/>
              <a:t> </a:t>
            </a:r>
            <a:r>
              <a:rPr lang="ru-RU" sz="1750" dirty="0" err="1"/>
              <a:t>влиза</a:t>
            </a:r>
            <a:r>
              <a:rPr lang="ru-RU" sz="1750" dirty="0"/>
              <a:t> в конфликт с </a:t>
            </a:r>
            <a:r>
              <a:rPr lang="ru-RU" sz="1750" dirty="0" err="1"/>
              <a:t>Конституцията</a:t>
            </a:r>
            <a:r>
              <a:rPr lang="ru-RU" sz="1750" dirty="0"/>
              <a:t> или </a:t>
            </a:r>
            <a:r>
              <a:rPr lang="ru-RU" sz="1750" dirty="0" err="1"/>
              <a:t>което</a:t>
            </a:r>
            <a:r>
              <a:rPr lang="ru-RU" sz="1750" dirty="0"/>
              <a:t> </a:t>
            </a:r>
            <a:r>
              <a:rPr lang="ru-RU" sz="1750" dirty="0" err="1"/>
              <a:t>може</a:t>
            </a:r>
            <a:r>
              <a:rPr lang="ru-RU" sz="1750" dirty="0"/>
              <a:t> да </a:t>
            </a:r>
            <a:r>
              <a:rPr lang="ru-RU" sz="1750" dirty="0" err="1"/>
              <a:t>доведе</a:t>
            </a:r>
            <a:r>
              <a:rPr lang="ru-RU" sz="1750" dirty="0"/>
              <a:t> до </a:t>
            </a:r>
            <a:r>
              <a:rPr lang="ru-RU" sz="1750" dirty="0" err="1"/>
              <a:t>такива</a:t>
            </a:r>
            <a:r>
              <a:rPr lang="ru-RU" sz="1750" dirty="0"/>
              <a:t> </a:t>
            </a:r>
            <a:r>
              <a:rPr lang="ru-RU" sz="1750" dirty="0" err="1"/>
              <a:t>конфликти</a:t>
            </a:r>
            <a:r>
              <a:rPr lang="ru-RU" sz="1750" dirty="0"/>
              <a:t>, </a:t>
            </a:r>
            <a:r>
              <a:rPr lang="ru-RU" sz="1750" dirty="0" err="1"/>
              <a:t>трябва</a:t>
            </a:r>
            <a:r>
              <a:rPr lang="ru-RU" sz="1750" dirty="0"/>
              <a:t> да </a:t>
            </a:r>
            <a:r>
              <a:rPr lang="ru-RU" sz="1750" dirty="0" err="1"/>
              <a:t>бъде</a:t>
            </a:r>
            <a:r>
              <a:rPr lang="ru-RU" sz="1750" dirty="0"/>
              <a:t> </a:t>
            </a:r>
            <a:r>
              <a:rPr lang="ru-RU" sz="1750" dirty="0" smtClean="0"/>
              <a:t>одобрено </a:t>
            </a:r>
            <a:r>
              <a:rPr lang="ru-RU" sz="1750" dirty="0"/>
              <a:t>от </a:t>
            </a:r>
            <a:r>
              <a:rPr lang="ru-RU" sz="1750" dirty="0" err="1"/>
              <a:t>Генералните</a:t>
            </a:r>
            <a:r>
              <a:rPr lang="ru-RU" sz="1750" dirty="0"/>
              <a:t> </a:t>
            </a:r>
            <a:r>
              <a:rPr lang="ru-RU" sz="1750" dirty="0" err="1"/>
              <a:t>щати</a:t>
            </a:r>
            <a:r>
              <a:rPr lang="ru-RU" sz="1750" dirty="0"/>
              <a:t> с </a:t>
            </a:r>
            <a:r>
              <a:rPr lang="ru-RU" sz="1750" dirty="0" err="1"/>
              <a:t>мнозинство</a:t>
            </a:r>
            <a:r>
              <a:rPr lang="ru-RU" sz="1750" dirty="0"/>
              <a:t> </a:t>
            </a:r>
            <a:r>
              <a:rPr lang="ru-RU" sz="1750" dirty="0" err="1"/>
              <a:t>поне</a:t>
            </a:r>
            <a:r>
              <a:rPr lang="ru-RU" sz="1750" dirty="0"/>
              <a:t> две трети.</a:t>
            </a:r>
          </a:p>
          <a:p>
            <a:pPr marL="0" indent="0" algn="just">
              <a:buNone/>
            </a:pPr>
            <a:endParaRPr lang="ru-RU" sz="1750" dirty="0"/>
          </a:p>
          <a:p>
            <a:pPr marL="0" indent="0" algn="just">
              <a:buNone/>
            </a:pPr>
            <a:r>
              <a:rPr lang="ru-RU" sz="1750" b="1" dirty="0"/>
              <a:t>чл. 94. </a:t>
            </a:r>
            <a:r>
              <a:rPr lang="ru-RU" sz="1750" dirty="0" err="1"/>
              <a:t>Законовите</a:t>
            </a:r>
            <a:r>
              <a:rPr lang="ru-RU" sz="1750" dirty="0"/>
              <a:t> </a:t>
            </a:r>
            <a:r>
              <a:rPr lang="ru-RU" sz="1750" dirty="0" err="1"/>
              <a:t>разпоредби</a:t>
            </a:r>
            <a:r>
              <a:rPr lang="ru-RU" sz="1750" dirty="0"/>
              <a:t> в сила за </a:t>
            </a:r>
            <a:r>
              <a:rPr lang="ru-RU" sz="1750" dirty="0" err="1"/>
              <a:t>Кралството</a:t>
            </a:r>
            <a:r>
              <a:rPr lang="ru-RU" sz="1750" dirty="0"/>
              <a:t> </a:t>
            </a:r>
            <a:r>
              <a:rPr lang="ru-RU" sz="1750" dirty="0" err="1"/>
              <a:t>няма</a:t>
            </a:r>
            <a:r>
              <a:rPr lang="ru-RU" sz="1750" dirty="0"/>
              <a:t> да </a:t>
            </a:r>
            <a:r>
              <a:rPr lang="ru-RU" sz="1750" dirty="0" err="1"/>
              <a:t>бъдат</a:t>
            </a:r>
            <a:r>
              <a:rPr lang="ru-RU" sz="1750" dirty="0"/>
              <a:t> </a:t>
            </a:r>
            <a:r>
              <a:rPr lang="ru-RU" sz="1750" dirty="0" err="1"/>
              <a:t>прилагани</a:t>
            </a:r>
            <a:r>
              <a:rPr lang="ru-RU" sz="1750" dirty="0"/>
              <a:t>, </a:t>
            </a:r>
            <a:r>
              <a:rPr lang="ru-RU" sz="1750" dirty="0" err="1"/>
              <a:t>ако</a:t>
            </a:r>
            <a:r>
              <a:rPr lang="ru-RU" sz="1750" dirty="0"/>
              <a:t> </a:t>
            </a:r>
            <a:r>
              <a:rPr lang="ru-RU" sz="1750" dirty="0" err="1"/>
              <a:t>са</a:t>
            </a:r>
            <a:r>
              <a:rPr lang="ru-RU" sz="1750" dirty="0"/>
              <a:t> в конфликт с </a:t>
            </a:r>
            <a:r>
              <a:rPr lang="ru-RU" sz="1750" dirty="0" err="1"/>
              <a:t>предписанията</a:t>
            </a:r>
            <a:r>
              <a:rPr lang="ru-RU" sz="1750" dirty="0"/>
              <a:t> на </a:t>
            </a:r>
            <a:r>
              <a:rPr lang="ru-RU" sz="1750" dirty="0" err="1"/>
              <a:t>международните</a:t>
            </a:r>
            <a:r>
              <a:rPr lang="ru-RU" sz="1750" dirty="0"/>
              <a:t> договори или на </a:t>
            </a:r>
            <a:r>
              <a:rPr lang="ru-RU" sz="1750" dirty="0" err="1"/>
              <a:t>резолюциите</a:t>
            </a:r>
            <a:r>
              <a:rPr lang="ru-RU" sz="1750" dirty="0"/>
              <a:t> на </a:t>
            </a:r>
            <a:r>
              <a:rPr lang="ru-RU" sz="1750" dirty="0" err="1"/>
              <a:t>международните</a:t>
            </a:r>
            <a:r>
              <a:rPr lang="ru-RU" sz="1750" dirty="0"/>
              <a:t> организации, </a:t>
            </a:r>
            <a:r>
              <a:rPr lang="ru-RU" sz="1750" dirty="0" err="1"/>
              <a:t>обвързващи</a:t>
            </a:r>
            <a:r>
              <a:rPr lang="ru-RU" sz="1750" dirty="0"/>
              <a:t> за </a:t>
            </a:r>
            <a:r>
              <a:rPr lang="ru-RU" sz="1750" dirty="0" err="1"/>
              <a:t>всички</a:t>
            </a:r>
            <a:r>
              <a:rPr lang="ru-RU" sz="1750" dirty="0"/>
              <a:t> лица.</a:t>
            </a:r>
            <a:endParaRPr lang="bg-BG" sz="1750" dirty="0"/>
          </a:p>
        </p:txBody>
      </p:sp>
      <p:sp>
        <p:nvSpPr>
          <p:cNvPr id="4" name="Заглавие 1"/>
          <p:cNvSpPr txBox="1">
            <a:spLocks/>
          </p:cNvSpPr>
          <p:nvPr/>
        </p:nvSpPr>
        <p:spPr>
          <a:xfrm>
            <a:off x="685800" y="4221224"/>
            <a:ext cx="7467600" cy="571500"/>
          </a:xfrm>
          <a:prstGeom prst="rect">
            <a:avLst/>
          </a:prstGeom>
        </p:spPr>
        <p:txBody>
          <a:bodyPr vert="horz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bg-BG" dirty="0" smtClean="0"/>
              <a:t>Интересен пример от Бразилия</a:t>
            </a:r>
            <a:endParaRPr lang="bg-BG" dirty="0"/>
          </a:p>
        </p:txBody>
      </p:sp>
      <p:sp>
        <p:nvSpPr>
          <p:cNvPr id="5" name="Контейнер за съдържание 2"/>
          <p:cNvSpPr txBox="1">
            <a:spLocks/>
          </p:cNvSpPr>
          <p:nvPr/>
        </p:nvSpPr>
        <p:spPr>
          <a:xfrm>
            <a:off x="197768" y="4692910"/>
            <a:ext cx="8478688" cy="1832434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ru-RU" b="1" dirty="0"/>
              <a:t>Конституция на </a:t>
            </a:r>
            <a:r>
              <a:rPr lang="ru-RU" b="1" dirty="0" err="1"/>
              <a:t>Бразиция</a:t>
            </a:r>
            <a:r>
              <a:rPr lang="ru-RU" b="1" dirty="0"/>
              <a:t>, чл. 5, пар. 3: </a:t>
            </a:r>
            <a:r>
              <a:rPr lang="ru-RU" dirty="0" err="1"/>
              <a:t>Международните</a:t>
            </a:r>
            <a:r>
              <a:rPr lang="ru-RU" dirty="0"/>
              <a:t> договори и </a:t>
            </a:r>
            <a:r>
              <a:rPr lang="ru-RU" dirty="0" err="1"/>
              <a:t>конвенциите</a:t>
            </a:r>
            <a:r>
              <a:rPr lang="ru-RU" dirty="0"/>
              <a:t> за </a:t>
            </a:r>
            <a:r>
              <a:rPr lang="ru-RU" dirty="0" err="1"/>
              <a:t>правата</a:t>
            </a:r>
            <a:r>
              <a:rPr lang="ru-RU" dirty="0"/>
              <a:t> на </a:t>
            </a:r>
            <a:r>
              <a:rPr lang="ru-RU" dirty="0" err="1"/>
              <a:t>човека</a:t>
            </a:r>
            <a:r>
              <a:rPr lang="ru-RU" dirty="0"/>
              <a:t>, </a:t>
            </a:r>
            <a:r>
              <a:rPr lang="ru-RU" dirty="0" err="1"/>
              <a:t>които</a:t>
            </a:r>
            <a:r>
              <a:rPr lang="ru-RU" dirty="0"/>
              <a:t> </a:t>
            </a:r>
            <a:r>
              <a:rPr lang="ru-RU" dirty="0" err="1"/>
              <a:t>бъдат</a:t>
            </a:r>
            <a:r>
              <a:rPr lang="ru-RU" dirty="0"/>
              <a:t> два </a:t>
            </a:r>
            <a:r>
              <a:rPr lang="ru-RU" dirty="0" err="1"/>
              <a:t>последователни</a:t>
            </a:r>
            <a:r>
              <a:rPr lang="ru-RU" dirty="0"/>
              <a:t> </a:t>
            </a:r>
            <a:r>
              <a:rPr lang="ru-RU" dirty="0" err="1"/>
              <a:t>пъти</a:t>
            </a:r>
            <a:r>
              <a:rPr lang="ru-RU" dirty="0"/>
              <a:t> </a:t>
            </a:r>
            <a:r>
              <a:rPr lang="ru-RU" dirty="0" err="1"/>
              <a:t>утвърдени</a:t>
            </a:r>
            <a:r>
              <a:rPr lang="ru-RU" dirty="0"/>
              <a:t> </a:t>
            </a:r>
            <a:r>
              <a:rPr lang="ru-RU" dirty="0" err="1"/>
              <a:t>във</a:t>
            </a:r>
            <a:r>
              <a:rPr lang="ru-RU" dirty="0"/>
              <a:t> всяка от </a:t>
            </a:r>
            <a:r>
              <a:rPr lang="ru-RU" dirty="0" err="1"/>
              <a:t>палатите</a:t>
            </a:r>
            <a:r>
              <a:rPr lang="ru-RU" dirty="0"/>
              <a:t> на </a:t>
            </a:r>
            <a:r>
              <a:rPr lang="ru-RU" dirty="0" err="1"/>
              <a:t>конгреса</a:t>
            </a:r>
            <a:r>
              <a:rPr lang="ru-RU" dirty="0"/>
              <a:t> с </a:t>
            </a:r>
            <a:r>
              <a:rPr lang="ru-RU" dirty="0" err="1"/>
              <a:t>мнозинство</a:t>
            </a:r>
            <a:r>
              <a:rPr lang="ru-RU" dirty="0"/>
              <a:t> 3/5 от </a:t>
            </a:r>
            <a:r>
              <a:rPr lang="ru-RU" dirty="0" err="1"/>
              <a:t>всичките</a:t>
            </a:r>
            <a:r>
              <a:rPr lang="ru-RU" dirty="0"/>
              <a:t> </a:t>
            </a:r>
            <a:r>
              <a:rPr lang="ru-RU" dirty="0" err="1"/>
              <a:t>му</a:t>
            </a:r>
            <a:r>
              <a:rPr lang="ru-RU" dirty="0"/>
              <a:t> </a:t>
            </a:r>
            <a:r>
              <a:rPr lang="ru-RU" dirty="0" err="1"/>
              <a:t>членове</a:t>
            </a:r>
            <a:r>
              <a:rPr lang="ru-RU" dirty="0"/>
              <a:t>,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b="1" dirty="0" err="1">
                <a:solidFill>
                  <a:srgbClr val="FF0000"/>
                </a:solidFill>
              </a:rPr>
              <a:t>еквивалентни</a:t>
            </a:r>
            <a:r>
              <a:rPr lang="ru-RU" b="1" dirty="0">
                <a:solidFill>
                  <a:srgbClr val="FF0000"/>
                </a:solidFill>
              </a:rPr>
              <a:t> на поправки в </a:t>
            </a:r>
            <a:r>
              <a:rPr lang="ru-RU" b="1" dirty="0" err="1">
                <a:solidFill>
                  <a:srgbClr val="FF0000"/>
                </a:solidFill>
              </a:rPr>
              <a:t>Конституцията</a:t>
            </a:r>
            <a:r>
              <a:rPr lang="ru-RU" dirty="0"/>
              <a:t>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940212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922114"/>
          </a:xfrm>
        </p:spPr>
        <p:txBody>
          <a:bodyPr>
            <a:normAutofit fontScale="90000"/>
          </a:bodyPr>
          <a:lstStyle/>
          <a:p>
            <a:r>
              <a:rPr lang="bg-BG" b="1" dirty="0" smtClean="0"/>
              <a:t>Непосредствено действие на принципите на МПП</a:t>
            </a:r>
            <a:endParaRPr lang="bg-BG" b="1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>
          <a:xfrm>
            <a:off x="323528" y="1600200"/>
            <a:ext cx="8352928" cy="487375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1" dirty="0"/>
              <a:t>Чл. </a:t>
            </a:r>
            <a:r>
              <a:rPr lang="ru-RU" b="1" dirty="0" smtClean="0"/>
              <a:t>24, ал. 1 КРБ:</a:t>
            </a:r>
            <a:r>
              <a:rPr lang="ru-RU" dirty="0" smtClean="0"/>
              <a:t> </a:t>
            </a:r>
            <a:r>
              <a:rPr lang="ru-RU" dirty="0" err="1"/>
              <a:t>Външната</a:t>
            </a:r>
            <a:r>
              <a:rPr lang="ru-RU" dirty="0"/>
              <a:t> политика на </a:t>
            </a:r>
            <a:r>
              <a:rPr lang="ru-RU" dirty="0" err="1"/>
              <a:t>Република</a:t>
            </a:r>
            <a:r>
              <a:rPr lang="ru-RU" dirty="0"/>
              <a:t> </a:t>
            </a:r>
            <a:r>
              <a:rPr lang="ru-RU" dirty="0" err="1"/>
              <a:t>България</a:t>
            </a:r>
            <a:r>
              <a:rPr lang="ru-RU" dirty="0"/>
              <a:t> се </a:t>
            </a:r>
            <a:r>
              <a:rPr lang="ru-RU" dirty="0" err="1"/>
              <a:t>осъществява</a:t>
            </a:r>
            <a:r>
              <a:rPr lang="ru-RU" dirty="0"/>
              <a:t> в </a:t>
            </a:r>
            <a:r>
              <a:rPr lang="ru-RU" dirty="0" err="1"/>
              <a:t>съответствие</a:t>
            </a:r>
            <a:r>
              <a:rPr lang="ru-RU" dirty="0"/>
              <a:t> с </a:t>
            </a:r>
            <a:r>
              <a:rPr lang="ru-RU" dirty="0" err="1"/>
              <a:t>принципите</a:t>
            </a:r>
            <a:r>
              <a:rPr lang="ru-RU" dirty="0"/>
              <a:t> и </a:t>
            </a:r>
            <a:r>
              <a:rPr lang="ru-RU" dirty="0" err="1"/>
              <a:t>нормите</a:t>
            </a:r>
            <a:r>
              <a:rPr lang="ru-RU" dirty="0"/>
              <a:t> на </a:t>
            </a:r>
            <a:r>
              <a:rPr lang="ru-RU" dirty="0" err="1"/>
              <a:t>международното</a:t>
            </a:r>
            <a:r>
              <a:rPr lang="ru-RU" dirty="0"/>
              <a:t> право</a:t>
            </a:r>
            <a:r>
              <a:rPr lang="ru-RU" dirty="0" smtClean="0"/>
              <a:t>.</a:t>
            </a:r>
          </a:p>
          <a:p>
            <a:pPr algn="just"/>
            <a:r>
              <a:rPr lang="ru-RU" b="1" dirty="0"/>
              <a:t>чл. 25 от </a:t>
            </a:r>
            <a:r>
              <a:rPr lang="ru-RU" b="1" dirty="0" err="1"/>
              <a:t>Основния</a:t>
            </a:r>
            <a:r>
              <a:rPr lang="ru-RU" b="1" dirty="0"/>
              <a:t> закон на Германия от 1949:</a:t>
            </a:r>
            <a:r>
              <a:rPr lang="ru-RU" dirty="0"/>
              <a:t> </a:t>
            </a:r>
            <a:r>
              <a:rPr lang="ru-RU" dirty="0" err="1"/>
              <a:t>Общите</a:t>
            </a:r>
            <a:r>
              <a:rPr lang="ru-RU" dirty="0"/>
              <a:t> правила на </a:t>
            </a:r>
            <a:r>
              <a:rPr lang="ru-RU" dirty="0" err="1"/>
              <a:t>международното</a:t>
            </a:r>
            <a:r>
              <a:rPr lang="ru-RU" dirty="0"/>
              <a:t> право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съставна</a:t>
            </a:r>
            <a:r>
              <a:rPr lang="ru-RU" dirty="0"/>
              <a:t> част от </a:t>
            </a:r>
            <a:r>
              <a:rPr lang="ru-RU" dirty="0" err="1"/>
              <a:t>федералното</a:t>
            </a:r>
            <a:r>
              <a:rPr lang="ru-RU" dirty="0"/>
              <a:t> </a:t>
            </a:r>
            <a:r>
              <a:rPr lang="ru-RU" dirty="0" err="1"/>
              <a:t>законодателство</a:t>
            </a:r>
            <a:r>
              <a:rPr lang="ru-RU" dirty="0"/>
              <a:t>. Те се </a:t>
            </a:r>
            <a:r>
              <a:rPr lang="ru-RU" dirty="0" err="1"/>
              <a:t>прилагат</a:t>
            </a:r>
            <a:r>
              <a:rPr lang="ru-RU" dirty="0"/>
              <a:t> с </a:t>
            </a:r>
            <a:r>
              <a:rPr lang="ru-RU" dirty="0" err="1"/>
              <a:t>предимство</a:t>
            </a:r>
            <a:r>
              <a:rPr lang="ru-RU" dirty="0"/>
              <a:t> на </a:t>
            </a:r>
            <a:r>
              <a:rPr lang="ru-RU" dirty="0" err="1"/>
              <a:t>законите</a:t>
            </a:r>
            <a:r>
              <a:rPr lang="ru-RU" dirty="0"/>
              <a:t> и </a:t>
            </a:r>
            <a:r>
              <a:rPr lang="ru-RU" dirty="0" err="1"/>
              <a:t>пряко</a:t>
            </a:r>
            <a:r>
              <a:rPr lang="ru-RU" dirty="0"/>
              <a:t> </a:t>
            </a:r>
            <a:r>
              <a:rPr lang="ru-RU" dirty="0" err="1"/>
              <a:t>създават</a:t>
            </a:r>
            <a:r>
              <a:rPr lang="ru-RU" dirty="0"/>
              <a:t> права  </a:t>
            </a:r>
            <a:r>
              <a:rPr lang="ru-RU" dirty="0" err="1"/>
              <a:t>задължения</a:t>
            </a:r>
            <a:r>
              <a:rPr lang="ru-RU" dirty="0"/>
              <a:t> за </a:t>
            </a:r>
            <a:r>
              <a:rPr lang="ru-RU" dirty="0" err="1"/>
              <a:t>населяващите</a:t>
            </a:r>
            <a:r>
              <a:rPr lang="ru-RU" dirty="0"/>
              <a:t> </a:t>
            </a:r>
            <a:r>
              <a:rPr lang="ru-RU" dirty="0" err="1"/>
              <a:t>федералната</a:t>
            </a:r>
            <a:r>
              <a:rPr lang="ru-RU" dirty="0"/>
              <a:t> </a:t>
            </a:r>
            <a:r>
              <a:rPr lang="ru-RU" dirty="0" err="1"/>
              <a:t>територия</a:t>
            </a:r>
            <a:r>
              <a:rPr lang="ru-RU" dirty="0"/>
              <a:t>.</a:t>
            </a:r>
            <a:endParaRPr lang="ru-RU" dirty="0" smtClean="0"/>
          </a:p>
          <a:p>
            <a:pPr algn="just"/>
            <a:r>
              <a:rPr lang="ru-RU" b="1" dirty="0"/>
              <a:t>чл. 15, ал. 4 от </a:t>
            </a:r>
            <a:r>
              <a:rPr lang="ru-RU" b="1" dirty="0" err="1"/>
              <a:t>Конст</a:t>
            </a:r>
            <a:r>
              <a:rPr lang="ru-RU" b="1" dirty="0"/>
              <a:t>. на РФ от 1993: </a:t>
            </a:r>
            <a:r>
              <a:rPr lang="ru-RU" dirty="0" err="1"/>
              <a:t>Общопризнатите</a:t>
            </a:r>
            <a:r>
              <a:rPr lang="ru-RU" dirty="0"/>
              <a:t> </a:t>
            </a:r>
            <a:r>
              <a:rPr lang="ru-RU" dirty="0" err="1"/>
              <a:t>принципи</a:t>
            </a:r>
            <a:r>
              <a:rPr lang="ru-RU" dirty="0"/>
              <a:t> и </a:t>
            </a:r>
            <a:r>
              <a:rPr lang="ru-RU" dirty="0" err="1"/>
              <a:t>норми</a:t>
            </a:r>
            <a:r>
              <a:rPr lang="ru-RU" dirty="0"/>
              <a:t> на </a:t>
            </a:r>
            <a:r>
              <a:rPr lang="ru-RU" dirty="0" err="1"/>
              <a:t>международното</a:t>
            </a:r>
            <a:r>
              <a:rPr lang="ru-RU" dirty="0"/>
              <a:t> право и </a:t>
            </a:r>
            <a:r>
              <a:rPr lang="ru-RU" dirty="0" err="1"/>
              <a:t>международните</a:t>
            </a:r>
            <a:r>
              <a:rPr lang="ru-RU" dirty="0"/>
              <a:t> договори на </a:t>
            </a:r>
            <a:r>
              <a:rPr lang="ru-RU" dirty="0" err="1"/>
              <a:t>Руската</a:t>
            </a:r>
            <a:r>
              <a:rPr lang="ru-RU" dirty="0"/>
              <a:t> федерация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съставна</a:t>
            </a:r>
            <a:r>
              <a:rPr lang="ru-RU" dirty="0"/>
              <a:t> част на </a:t>
            </a:r>
            <a:r>
              <a:rPr lang="ru-RU" dirty="0" err="1"/>
              <a:t>нейната</a:t>
            </a:r>
            <a:r>
              <a:rPr lang="ru-RU" dirty="0"/>
              <a:t> </a:t>
            </a:r>
            <a:r>
              <a:rPr lang="ru-RU" dirty="0" err="1"/>
              <a:t>правна</a:t>
            </a:r>
            <a:r>
              <a:rPr lang="ru-RU" dirty="0"/>
              <a:t> система. </a:t>
            </a:r>
            <a:r>
              <a:rPr lang="ru-RU" dirty="0" err="1"/>
              <a:t>Ако</a:t>
            </a:r>
            <a:r>
              <a:rPr lang="ru-RU" dirty="0"/>
              <a:t> </a:t>
            </a:r>
            <a:r>
              <a:rPr lang="ru-RU" dirty="0" err="1"/>
              <a:t>международен</a:t>
            </a:r>
            <a:r>
              <a:rPr lang="ru-RU" dirty="0"/>
              <a:t> договор на РФ </a:t>
            </a:r>
            <a:r>
              <a:rPr lang="ru-RU" dirty="0" err="1"/>
              <a:t>установява</a:t>
            </a:r>
            <a:r>
              <a:rPr lang="ru-RU" dirty="0"/>
              <a:t> </a:t>
            </a:r>
            <a:r>
              <a:rPr lang="ru-RU" dirty="0" err="1"/>
              <a:t>различни</a:t>
            </a:r>
            <a:r>
              <a:rPr lang="ru-RU" dirty="0"/>
              <a:t> правила от </a:t>
            </a:r>
            <a:r>
              <a:rPr lang="ru-RU" dirty="0" err="1"/>
              <a:t>предвидените</a:t>
            </a:r>
            <a:r>
              <a:rPr lang="ru-RU" dirty="0"/>
              <a:t> в закон, </a:t>
            </a:r>
            <a:r>
              <a:rPr lang="ru-RU" dirty="0" err="1"/>
              <a:t>прилагат</a:t>
            </a:r>
            <a:r>
              <a:rPr lang="ru-RU" dirty="0"/>
              <a:t> се </a:t>
            </a:r>
            <a:r>
              <a:rPr lang="ru-RU" dirty="0" err="1"/>
              <a:t>правилата</a:t>
            </a:r>
            <a:r>
              <a:rPr lang="ru-RU" dirty="0"/>
              <a:t> на </a:t>
            </a:r>
            <a:r>
              <a:rPr lang="ru-RU" dirty="0" err="1"/>
              <a:t>международния</a:t>
            </a:r>
            <a:r>
              <a:rPr lang="ru-RU" dirty="0"/>
              <a:t> договор.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351724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706090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Въпросът</a:t>
            </a:r>
            <a:r>
              <a:rPr lang="ru-RU" dirty="0"/>
              <a:t> за </a:t>
            </a:r>
            <a:r>
              <a:rPr lang="ru-RU" dirty="0" err="1"/>
              <a:t>валидността</a:t>
            </a:r>
            <a:r>
              <a:rPr lang="ru-RU" dirty="0"/>
              <a:t>: </a:t>
            </a:r>
            <a:r>
              <a:rPr lang="ru-RU" dirty="0" err="1"/>
              <a:t>Защо</a:t>
            </a:r>
            <a:r>
              <a:rPr lang="ru-RU" dirty="0"/>
              <a:t> ни </a:t>
            </a:r>
            <a:r>
              <a:rPr lang="ru-RU" dirty="0" err="1"/>
              <a:t>задължава</a:t>
            </a:r>
            <a:r>
              <a:rPr lang="ru-RU" dirty="0"/>
              <a:t> </a:t>
            </a:r>
            <a:r>
              <a:rPr lang="ru-RU" dirty="0" err="1"/>
              <a:t>международното</a:t>
            </a:r>
            <a:r>
              <a:rPr lang="ru-RU" dirty="0"/>
              <a:t> право?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>
          <a:xfrm>
            <a:off x="251520" y="1052736"/>
            <a:ext cx="8352928" cy="5421216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err="1" smtClean="0"/>
              <a:t>Ако</a:t>
            </a:r>
            <a:r>
              <a:rPr lang="ru-RU" dirty="0" smtClean="0"/>
              <a:t> </a:t>
            </a:r>
            <a:r>
              <a:rPr lang="ru-RU" dirty="0" err="1" smtClean="0"/>
              <a:t>сметнем</a:t>
            </a:r>
            <a:r>
              <a:rPr lang="ru-RU" dirty="0" smtClean="0"/>
              <a:t>, че </a:t>
            </a:r>
            <a:r>
              <a:rPr lang="ru-RU" b="1" dirty="0" smtClean="0"/>
              <a:t>МПП </a:t>
            </a:r>
            <a:r>
              <a:rPr lang="ru-RU" b="1" dirty="0" err="1" smtClean="0"/>
              <a:t>няма</a:t>
            </a:r>
            <a:r>
              <a:rPr lang="ru-RU" b="1" dirty="0" smtClean="0"/>
              <a:t> характера на «право» (Дж. </a:t>
            </a:r>
            <a:r>
              <a:rPr lang="ru-RU" b="1" dirty="0" err="1" smtClean="0"/>
              <a:t>Остин</a:t>
            </a:r>
            <a:r>
              <a:rPr lang="ru-RU" b="1" dirty="0" smtClean="0"/>
              <a:t>)</a:t>
            </a:r>
            <a:r>
              <a:rPr lang="ru-RU" dirty="0" smtClean="0"/>
              <a:t>, то </a:t>
            </a:r>
            <a:r>
              <a:rPr lang="ru-RU" dirty="0" err="1" smtClean="0"/>
              <a:t>няма</a:t>
            </a:r>
            <a:r>
              <a:rPr lang="ru-RU" dirty="0" smtClean="0"/>
              <a:t> да </a:t>
            </a:r>
            <a:r>
              <a:rPr lang="ru-RU" dirty="0" err="1" smtClean="0"/>
              <a:t>бъде</a:t>
            </a:r>
            <a:r>
              <a:rPr lang="ru-RU" dirty="0" smtClean="0"/>
              <a:t> </a:t>
            </a:r>
            <a:r>
              <a:rPr lang="ru-RU" dirty="0" err="1" smtClean="0"/>
              <a:t>задължително</a:t>
            </a:r>
            <a:r>
              <a:rPr lang="ru-RU" dirty="0" smtClean="0"/>
              <a:t> </a:t>
            </a:r>
            <a:r>
              <a:rPr lang="ru-RU" dirty="0" err="1" smtClean="0"/>
              <a:t>въобще</a:t>
            </a:r>
            <a:r>
              <a:rPr lang="ru-RU" dirty="0" smtClean="0"/>
              <a:t>.</a:t>
            </a:r>
          </a:p>
          <a:p>
            <a:pPr algn="just"/>
            <a:endParaRPr lang="ru-RU" dirty="0"/>
          </a:p>
          <a:p>
            <a:pPr algn="just"/>
            <a:r>
              <a:rPr lang="ru-RU" dirty="0" err="1" smtClean="0"/>
              <a:t>Келзен</a:t>
            </a:r>
            <a:r>
              <a:rPr lang="ru-RU" dirty="0" smtClean="0"/>
              <a:t> </a:t>
            </a:r>
            <a:r>
              <a:rPr lang="ru-RU" dirty="0" err="1"/>
              <a:t>определя</a:t>
            </a:r>
            <a:r>
              <a:rPr lang="ru-RU" dirty="0"/>
              <a:t> </a:t>
            </a:r>
            <a:r>
              <a:rPr lang="ru-RU" b="1" dirty="0"/>
              <a:t>МПП </a:t>
            </a:r>
            <a:r>
              <a:rPr lang="ru-RU" b="1" dirty="0" err="1"/>
              <a:t>като</a:t>
            </a:r>
            <a:r>
              <a:rPr lang="ru-RU" b="1" dirty="0"/>
              <a:t> примитивен </a:t>
            </a:r>
            <a:r>
              <a:rPr lang="ru-RU" b="1" dirty="0" err="1"/>
              <a:t>правен</a:t>
            </a:r>
            <a:r>
              <a:rPr lang="ru-RU" b="1" dirty="0"/>
              <a:t> ред</a:t>
            </a:r>
            <a:r>
              <a:rPr lang="ru-RU" dirty="0"/>
              <a:t>. МПП е право, </a:t>
            </a:r>
            <a:r>
              <a:rPr lang="ru-RU" dirty="0" err="1"/>
              <a:t>защото</a:t>
            </a:r>
            <a:r>
              <a:rPr lang="ru-RU" dirty="0"/>
              <a:t> </a:t>
            </a:r>
            <a:r>
              <a:rPr lang="ru-RU" dirty="0" err="1"/>
              <a:t>нарушаването</a:t>
            </a:r>
            <a:r>
              <a:rPr lang="ru-RU" dirty="0"/>
              <a:t> </a:t>
            </a:r>
            <a:r>
              <a:rPr lang="ru-RU" dirty="0" err="1"/>
              <a:t>му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да се </a:t>
            </a:r>
            <a:r>
              <a:rPr lang="ru-RU" dirty="0" err="1"/>
              <a:t>санкционира</a:t>
            </a:r>
            <a:r>
              <a:rPr lang="ru-RU" dirty="0"/>
              <a:t> - </a:t>
            </a:r>
            <a:r>
              <a:rPr lang="ru-RU" dirty="0" err="1"/>
              <a:t>неправомерната</a:t>
            </a:r>
            <a:r>
              <a:rPr lang="ru-RU" dirty="0"/>
              <a:t> </a:t>
            </a:r>
            <a:r>
              <a:rPr lang="ru-RU" dirty="0" err="1"/>
              <a:t>агресия</a:t>
            </a:r>
            <a:r>
              <a:rPr lang="ru-RU" dirty="0"/>
              <a:t> е забранена (</a:t>
            </a:r>
            <a:r>
              <a:rPr lang="ru-RU" dirty="0" err="1"/>
              <a:t>още</a:t>
            </a:r>
            <a:r>
              <a:rPr lang="ru-RU" dirty="0"/>
              <a:t> </a:t>
            </a:r>
            <a:r>
              <a:rPr lang="ru-RU" dirty="0" err="1"/>
              <a:t>през</a:t>
            </a:r>
            <a:r>
              <a:rPr lang="ru-RU" dirty="0"/>
              <a:t> 1945) от </a:t>
            </a:r>
            <a:r>
              <a:rPr lang="ru-RU" dirty="0" err="1"/>
              <a:t>редица</a:t>
            </a:r>
            <a:r>
              <a:rPr lang="ru-RU" dirty="0"/>
              <a:t> </a:t>
            </a:r>
            <a:r>
              <a:rPr lang="ru-RU" dirty="0" err="1"/>
              <a:t>актове</a:t>
            </a:r>
            <a:r>
              <a:rPr lang="ru-RU" dirty="0"/>
              <a:t> на МПП и се </a:t>
            </a:r>
            <a:r>
              <a:rPr lang="ru-RU" dirty="0" err="1"/>
              <a:t>санкционира</a:t>
            </a:r>
            <a:r>
              <a:rPr lang="ru-RU" dirty="0"/>
              <a:t> </a:t>
            </a:r>
            <a:r>
              <a:rPr lang="ru-RU" dirty="0" err="1"/>
              <a:t>със</a:t>
            </a:r>
            <a:r>
              <a:rPr lang="ru-RU" dirty="0"/>
              <a:t> справедлива война (</a:t>
            </a:r>
            <a:r>
              <a:rPr lang="ru-RU" dirty="0" err="1"/>
              <a:t>bellum</a:t>
            </a:r>
            <a:r>
              <a:rPr lang="ru-RU" dirty="0"/>
              <a:t> </a:t>
            </a:r>
            <a:r>
              <a:rPr lang="ru-RU" dirty="0" err="1"/>
              <a:t>justum</a:t>
            </a:r>
            <a:r>
              <a:rPr lang="ru-RU" dirty="0"/>
              <a:t>).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Как </a:t>
            </a:r>
            <a:r>
              <a:rPr lang="ru-RU" dirty="0" err="1"/>
              <a:t>обаче</a:t>
            </a:r>
            <a:r>
              <a:rPr lang="ru-RU" dirty="0"/>
              <a:t> се </a:t>
            </a:r>
            <a:r>
              <a:rPr lang="ru-RU" dirty="0" err="1"/>
              <a:t>санкционират</a:t>
            </a:r>
            <a:r>
              <a:rPr lang="ru-RU" dirty="0"/>
              <a:t> </a:t>
            </a:r>
            <a:r>
              <a:rPr lang="ru-RU" dirty="0" err="1"/>
              <a:t>другите</a:t>
            </a:r>
            <a:r>
              <a:rPr lang="ru-RU" dirty="0"/>
              <a:t> нарушения? </a:t>
            </a:r>
            <a:r>
              <a:rPr lang="ru-RU" dirty="0" err="1"/>
              <a:t>Какво</a:t>
            </a:r>
            <a:r>
              <a:rPr lang="ru-RU" dirty="0"/>
              <a:t> е </a:t>
            </a:r>
            <a:r>
              <a:rPr lang="ru-RU" dirty="0" err="1"/>
              <a:t>значението</a:t>
            </a:r>
            <a:r>
              <a:rPr lang="ru-RU" dirty="0"/>
              <a:t>, че </a:t>
            </a:r>
            <a:r>
              <a:rPr lang="ru-RU" dirty="0" err="1"/>
              <a:t>най-често</a:t>
            </a:r>
            <a:r>
              <a:rPr lang="ru-RU" dirty="0"/>
              <a:t> </a:t>
            </a:r>
            <a:r>
              <a:rPr lang="ru-RU" dirty="0" err="1"/>
              <a:t>пострадалият</a:t>
            </a:r>
            <a:r>
              <a:rPr lang="ru-RU" dirty="0"/>
              <a:t> </a:t>
            </a:r>
            <a:r>
              <a:rPr lang="ru-RU" dirty="0" err="1"/>
              <a:t>санкционира</a:t>
            </a:r>
            <a:r>
              <a:rPr lang="ru-RU" dirty="0"/>
              <a:t> (става </a:t>
            </a:r>
            <a:r>
              <a:rPr lang="ru-RU" dirty="0" err="1"/>
              <a:t>съдия</a:t>
            </a:r>
            <a:r>
              <a:rPr lang="ru-RU" dirty="0"/>
              <a:t> сам на себе си)? </a:t>
            </a:r>
            <a:r>
              <a:rPr lang="ru-RU" dirty="0" err="1"/>
              <a:t>Има</a:t>
            </a:r>
            <a:r>
              <a:rPr lang="ru-RU" dirty="0"/>
              <a:t> ли </a:t>
            </a:r>
            <a:r>
              <a:rPr lang="ru-RU" dirty="0" err="1"/>
              <a:t>задължение</a:t>
            </a:r>
            <a:r>
              <a:rPr lang="ru-RU" dirty="0"/>
              <a:t> за </a:t>
            </a:r>
            <a:r>
              <a:rPr lang="ru-RU" dirty="0" err="1"/>
              <a:t>санкциониране</a:t>
            </a:r>
            <a:r>
              <a:rPr lang="ru-RU" dirty="0"/>
              <a:t>, </a:t>
            </a:r>
            <a:r>
              <a:rPr lang="ru-RU" dirty="0" err="1"/>
              <a:t>както</a:t>
            </a:r>
            <a:r>
              <a:rPr lang="ru-RU" dirty="0"/>
              <a:t> е </a:t>
            </a:r>
            <a:r>
              <a:rPr lang="ru-RU" dirty="0" err="1"/>
              <a:t>във</a:t>
            </a:r>
            <a:r>
              <a:rPr lang="ru-RU" dirty="0"/>
              <a:t> </a:t>
            </a:r>
            <a:r>
              <a:rPr lang="ru-RU" dirty="0" err="1"/>
              <a:t>вътрешното</a:t>
            </a:r>
            <a:r>
              <a:rPr lang="ru-RU" dirty="0"/>
              <a:t> (</a:t>
            </a:r>
            <a:r>
              <a:rPr lang="ru-RU" dirty="0" err="1"/>
              <a:t>същинското</a:t>
            </a:r>
            <a:r>
              <a:rPr lang="ru-RU" dirty="0"/>
              <a:t>) право?</a:t>
            </a:r>
          </a:p>
          <a:p>
            <a:pPr algn="just"/>
            <a:endParaRPr lang="ru-RU" dirty="0"/>
          </a:p>
          <a:p>
            <a:pPr algn="just"/>
            <a:r>
              <a:rPr lang="ru-RU" dirty="0" err="1"/>
              <a:t>Според</a:t>
            </a:r>
            <a:r>
              <a:rPr lang="ru-RU" dirty="0"/>
              <a:t> </a:t>
            </a:r>
            <a:r>
              <a:rPr lang="ru-RU" dirty="0" err="1"/>
              <a:t>Келзен</a:t>
            </a:r>
            <a:r>
              <a:rPr lang="ru-RU" dirty="0"/>
              <a:t> </a:t>
            </a:r>
            <a:r>
              <a:rPr lang="ru-RU" b="1" dirty="0" err="1"/>
              <a:t>валидността</a:t>
            </a:r>
            <a:r>
              <a:rPr lang="ru-RU" b="1" dirty="0"/>
              <a:t> на </a:t>
            </a:r>
            <a:r>
              <a:rPr lang="ru-RU" b="1" dirty="0" err="1"/>
              <a:t>вътрешното</a:t>
            </a:r>
            <a:r>
              <a:rPr lang="ru-RU" b="1" dirty="0"/>
              <a:t> и на </a:t>
            </a:r>
            <a:r>
              <a:rPr lang="ru-RU" b="1" dirty="0" err="1"/>
              <a:t>международното</a:t>
            </a:r>
            <a:r>
              <a:rPr lang="ru-RU" b="1" dirty="0"/>
              <a:t> право е </a:t>
            </a:r>
            <a:r>
              <a:rPr lang="ru-RU" b="1" dirty="0" err="1"/>
              <a:t>свързана</a:t>
            </a:r>
            <a:r>
              <a:rPr lang="ru-RU" dirty="0"/>
              <a:t>, </a:t>
            </a:r>
            <a:r>
              <a:rPr lang="ru-RU" dirty="0" err="1"/>
              <a:t>защото</a:t>
            </a:r>
            <a:r>
              <a:rPr lang="ru-RU" dirty="0"/>
              <a:t> </a:t>
            </a:r>
            <a:r>
              <a:rPr lang="ru-RU" dirty="0" err="1"/>
              <a:t>елементите</a:t>
            </a:r>
            <a:r>
              <a:rPr lang="ru-RU" dirty="0"/>
              <a:t> на </a:t>
            </a:r>
            <a:r>
              <a:rPr lang="ru-RU" dirty="0" err="1"/>
              <a:t>държавата</a:t>
            </a:r>
            <a:r>
              <a:rPr lang="ru-RU" dirty="0"/>
              <a:t> се </a:t>
            </a:r>
            <a:r>
              <a:rPr lang="ru-RU" dirty="0" err="1"/>
              <a:t>регулират</a:t>
            </a:r>
            <a:r>
              <a:rPr lang="ru-RU" dirty="0"/>
              <a:t> от </a:t>
            </a:r>
            <a:r>
              <a:rPr lang="ru-RU" dirty="0" err="1"/>
              <a:t>международното</a:t>
            </a:r>
            <a:r>
              <a:rPr lang="ru-RU" dirty="0"/>
              <a:t> право. </a:t>
            </a:r>
            <a:r>
              <a:rPr lang="ru-RU" dirty="0" err="1"/>
              <a:t>Международното</a:t>
            </a:r>
            <a:r>
              <a:rPr lang="ru-RU" dirty="0"/>
              <a:t> право </a:t>
            </a:r>
            <a:r>
              <a:rPr lang="ru-RU" dirty="0" err="1"/>
              <a:t>черпи</a:t>
            </a:r>
            <a:r>
              <a:rPr lang="ru-RU" dirty="0"/>
              <a:t> </a:t>
            </a:r>
            <a:r>
              <a:rPr lang="ru-RU" dirty="0" err="1"/>
              <a:t>валидността</a:t>
            </a:r>
            <a:r>
              <a:rPr lang="ru-RU" dirty="0"/>
              <a:t> си от </a:t>
            </a:r>
            <a:r>
              <a:rPr lang="ru-RU" b="1" dirty="0" err="1"/>
              <a:t>Основна</a:t>
            </a:r>
            <a:r>
              <a:rPr lang="ru-RU" b="1" dirty="0"/>
              <a:t> норма, </a:t>
            </a:r>
            <a:r>
              <a:rPr lang="ru-RU" b="1" dirty="0" err="1"/>
              <a:t>която</a:t>
            </a:r>
            <a:r>
              <a:rPr lang="ru-RU" b="1" dirty="0"/>
              <a:t> </a:t>
            </a:r>
            <a:r>
              <a:rPr lang="ru-RU" b="1" dirty="0" err="1"/>
              <a:t>дава</a:t>
            </a:r>
            <a:r>
              <a:rPr lang="ru-RU" b="1" dirty="0"/>
              <a:t> </a:t>
            </a:r>
            <a:r>
              <a:rPr lang="ru-RU" b="1" dirty="0" err="1"/>
              <a:t>валидност</a:t>
            </a:r>
            <a:r>
              <a:rPr lang="ru-RU" b="1" dirty="0"/>
              <a:t> на </a:t>
            </a:r>
            <a:r>
              <a:rPr lang="ru-RU" b="1" dirty="0" err="1"/>
              <a:t>положенията</a:t>
            </a:r>
            <a:r>
              <a:rPr lang="ru-RU" b="1" dirty="0"/>
              <a:t>, че "</a:t>
            </a:r>
            <a:r>
              <a:rPr lang="ru-RU" b="1" dirty="0" err="1"/>
              <a:t>обичаите</a:t>
            </a:r>
            <a:r>
              <a:rPr lang="ru-RU" b="1" dirty="0"/>
              <a:t> </a:t>
            </a:r>
            <a:r>
              <a:rPr lang="ru-RU" b="1" dirty="0" err="1"/>
              <a:t>трябва</a:t>
            </a:r>
            <a:r>
              <a:rPr lang="ru-RU" b="1" dirty="0"/>
              <a:t> да се </a:t>
            </a:r>
            <a:r>
              <a:rPr lang="ru-RU" b="1" dirty="0" err="1"/>
              <a:t>зачитат</a:t>
            </a:r>
            <a:r>
              <a:rPr lang="ru-RU" b="1" dirty="0"/>
              <a:t>" и "договорите </a:t>
            </a:r>
            <a:r>
              <a:rPr lang="ru-RU" b="1" dirty="0" err="1"/>
              <a:t>следва</a:t>
            </a:r>
            <a:r>
              <a:rPr lang="ru-RU" b="1" dirty="0"/>
              <a:t> да се </a:t>
            </a:r>
            <a:r>
              <a:rPr lang="ru-RU" b="1" dirty="0" err="1"/>
              <a:t>спазват</a:t>
            </a:r>
            <a:r>
              <a:rPr lang="ru-RU" b="1" dirty="0"/>
              <a:t>"</a:t>
            </a:r>
            <a:r>
              <a:rPr lang="ru-RU" dirty="0"/>
              <a:t>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996551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83568" y="116632"/>
            <a:ext cx="8003232" cy="940966"/>
          </a:xfrm>
        </p:spPr>
        <p:txBody>
          <a:bodyPr>
            <a:normAutofit fontScale="90000"/>
          </a:bodyPr>
          <a:lstStyle/>
          <a:p>
            <a:r>
              <a:rPr lang="bg-BG" dirty="0" smtClean="0"/>
              <a:t>Окончателен размисъл: Прилики и разлики между МПП и Националните правни системи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>
          <a:xfrm>
            <a:off x="395536" y="1196752"/>
            <a:ext cx="8280920" cy="5277200"/>
          </a:xfrm>
        </p:spPr>
        <p:txBody>
          <a:bodyPr>
            <a:noAutofit/>
          </a:bodyPr>
          <a:lstStyle/>
          <a:p>
            <a:pPr algn="just"/>
            <a:r>
              <a:rPr lang="bg-BG" sz="1800" b="1" dirty="0" smtClean="0"/>
              <a:t>МПП и Вътрешното право си приличат:</a:t>
            </a:r>
          </a:p>
          <a:p>
            <a:pPr lvl="1" algn="just"/>
            <a:r>
              <a:rPr lang="bg-BG" sz="1600" dirty="0" smtClean="0"/>
              <a:t>По това, че са нормативни регулатори;</a:t>
            </a:r>
          </a:p>
          <a:p>
            <a:pPr lvl="1" algn="just"/>
            <a:r>
              <a:rPr lang="bg-BG" sz="1600" dirty="0" smtClean="0"/>
              <a:t>По формата на съдържанието си и сходните принципи;</a:t>
            </a:r>
          </a:p>
          <a:p>
            <a:pPr lvl="1" algn="just"/>
            <a:r>
              <a:rPr lang="bg-BG" sz="1600" dirty="0" smtClean="0"/>
              <a:t>МПП и Вътрешното право са обединени от </a:t>
            </a:r>
            <a:r>
              <a:rPr lang="bg-BG" sz="1600" b="1" dirty="0" smtClean="0">
                <a:solidFill>
                  <a:srgbClr val="FF0000"/>
                </a:solidFill>
              </a:rPr>
              <a:t>идеята за „</a:t>
            </a:r>
            <a:r>
              <a:rPr lang="bg-BG" sz="1600" b="1" dirty="0" err="1" smtClean="0">
                <a:solidFill>
                  <a:srgbClr val="FF0000"/>
                </a:solidFill>
              </a:rPr>
              <a:t>правовост</a:t>
            </a:r>
            <a:r>
              <a:rPr lang="bg-BG" sz="1600" b="1" dirty="0" smtClean="0">
                <a:solidFill>
                  <a:srgbClr val="FF0000"/>
                </a:solidFill>
              </a:rPr>
              <a:t>“ – регулиране според предварително определени правила с цел справедливо уреждане на отношенията</a:t>
            </a:r>
            <a:r>
              <a:rPr lang="bg-BG" sz="1600" dirty="0" smtClean="0"/>
              <a:t>.</a:t>
            </a:r>
          </a:p>
          <a:p>
            <a:pPr algn="just"/>
            <a:r>
              <a:rPr lang="bg-BG" sz="1800" b="1" dirty="0"/>
              <a:t>МПП и Вътрешното право се различават:</a:t>
            </a:r>
          </a:p>
          <a:p>
            <a:pPr lvl="1" algn="just"/>
            <a:r>
              <a:rPr lang="bg-BG" sz="1600" dirty="0"/>
              <a:t>Вътрешното право се създава от волята на държавата, а МПП – чрез междудържавно съгласие;</a:t>
            </a:r>
          </a:p>
          <a:p>
            <a:pPr lvl="1" algn="just"/>
            <a:r>
              <a:rPr lang="bg-BG" sz="1600" dirty="0"/>
              <a:t>По своите адресати;</a:t>
            </a:r>
          </a:p>
          <a:p>
            <a:pPr lvl="1" algn="just"/>
            <a:r>
              <a:rPr lang="bg-BG" sz="1600" dirty="0"/>
              <a:t>По предмета си на регулиране;</a:t>
            </a:r>
          </a:p>
          <a:p>
            <a:pPr lvl="1" algn="just"/>
            <a:r>
              <a:rPr lang="bg-BG" sz="1600" dirty="0"/>
              <a:t>По санкционната си </a:t>
            </a:r>
            <a:r>
              <a:rPr lang="bg-BG" sz="1600" dirty="0" err="1"/>
              <a:t>гарантираност</a:t>
            </a:r>
            <a:r>
              <a:rPr lang="bg-BG" sz="1600" dirty="0"/>
              <a:t>.</a:t>
            </a:r>
          </a:p>
          <a:p>
            <a:pPr algn="just"/>
            <a:r>
              <a:rPr lang="ru-RU" sz="1800" dirty="0" err="1"/>
              <a:t>Вътрешното</a:t>
            </a:r>
            <a:r>
              <a:rPr lang="ru-RU" sz="1800" dirty="0"/>
              <a:t> право е </a:t>
            </a:r>
            <a:r>
              <a:rPr lang="ru-RU" sz="1800" dirty="0" err="1"/>
              <a:t>задължително</a:t>
            </a:r>
            <a:r>
              <a:rPr lang="ru-RU" sz="1800" dirty="0"/>
              <a:t> по </a:t>
            </a:r>
            <a:r>
              <a:rPr lang="ru-RU" sz="1800" dirty="0" err="1"/>
              <a:t>силата</a:t>
            </a:r>
            <a:r>
              <a:rPr lang="ru-RU" sz="1800" dirty="0"/>
              <a:t> на </a:t>
            </a:r>
            <a:r>
              <a:rPr lang="ru-RU" sz="1800" dirty="0" err="1"/>
              <a:t>съгласието</a:t>
            </a:r>
            <a:r>
              <a:rPr lang="ru-RU" sz="1800" dirty="0"/>
              <a:t> на </a:t>
            </a:r>
            <a:r>
              <a:rPr lang="ru-RU" sz="1800" dirty="0" err="1"/>
              <a:t>гражданите</a:t>
            </a:r>
            <a:r>
              <a:rPr lang="ru-RU" sz="1800" dirty="0"/>
              <a:t>, но </a:t>
            </a:r>
            <a:r>
              <a:rPr lang="ru-RU" sz="1800" dirty="0" err="1"/>
              <a:t>най</a:t>
            </a:r>
            <a:r>
              <a:rPr lang="ru-RU" sz="1800" dirty="0"/>
              <a:t>-вече на </a:t>
            </a:r>
            <a:r>
              <a:rPr lang="ru-RU" sz="1800" b="1" dirty="0" err="1">
                <a:solidFill>
                  <a:srgbClr val="0070C0"/>
                </a:solidFill>
              </a:rPr>
              <a:t>властническото</a:t>
            </a:r>
            <a:r>
              <a:rPr lang="ru-RU" sz="1800" b="1" dirty="0">
                <a:solidFill>
                  <a:srgbClr val="0070C0"/>
                </a:solidFill>
              </a:rPr>
              <a:t> си </a:t>
            </a:r>
            <a:r>
              <a:rPr lang="ru-RU" sz="1800" b="1" dirty="0" err="1">
                <a:solidFill>
                  <a:srgbClr val="0070C0"/>
                </a:solidFill>
              </a:rPr>
              <a:t>налагане</a:t>
            </a:r>
            <a:r>
              <a:rPr lang="ru-RU" sz="1800" dirty="0"/>
              <a:t>. </a:t>
            </a:r>
            <a:r>
              <a:rPr lang="ru-RU" sz="1800" dirty="0" err="1"/>
              <a:t>Липсва</a:t>
            </a:r>
            <a:r>
              <a:rPr lang="ru-RU" sz="1800" dirty="0"/>
              <a:t> </a:t>
            </a:r>
            <a:r>
              <a:rPr lang="ru-RU" sz="1800" dirty="0" err="1"/>
              <a:t>власт</a:t>
            </a:r>
            <a:r>
              <a:rPr lang="ru-RU" sz="1800" dirty="0"/>
              <a:t>, </a:t>
            </a:r>
            <a:r>
              <a:rPr lang="ru-RU" sz="1800" dirty="0" err="1"/>
              <a:t>която</a:t>
            </a:r>
            <a:r>
              <a:rPr lang="ru-RU" sz="1800" dirty="0"/>
              <a:t> да наложи на </a:t>
            </a:r>
            <a:r>
              <a:rPr lang="ru-RU" sz="1800" dirty="0" err="1"/>
              <a:t>държава</a:t>
            </a:r>
            <a:r>
              <a:rPr lang="ru-RU" sz="1800" dirty="0"/>
              <a:t> </a:t>
            </a:r>
            <a:r>
              <a:rPr lang="ru-RU" sz="1800" dirty="0" err="1"/>
              <a:t>зачитането</a:t>
            </a:r>
            <a:r>
              <a:rPr lang="ru-RU" sz="1800" dirty="0"/>
              <a:t> на </a:t>
            </a:r>
            <a:r>
              <a:rPr lang="ru-RU" sz="1800" dirty="0" err="1"/>
              <a:t>МДог</a:t>
            </a:r>
            <a:r>
              <a:rPr lang="ru-RU" sz="1800" dirty="0"/>
              <a:t>., от </a:t>
            </a:r>
            <a:r>
              <a:rPr lang="ru-RU" sz="1800" dirty="0" err="1"/>
              <a:t>който</a:t>
            </a:r>
            <a:r>
              <a:rPr lang="ru-RU" sz="1800" dirty="0"/>
              <a:t> </a:t>
            </a:r>
            <a:r>
              <a:rPr lang="ru-RU" sz="1800" dirty="0" err="1"/>
              <a:t>тя</a:t>
            </a:r>
            <a:r>
              <a:rPr lang="ru-RU" sz="1800" dirty="0"/>
              <a:t> </a:t>
            </a:r>
            <a:r>
              <a:rPr lang="ru-RU" sz="1800" dirty="0" err="1"/>
              <a:t>има</a:t>
            </a:r>
            <a:r>
              <a:rPr lang="ru-RU" sz="1800" dirty="0"/>
              <a:t> суверенно право да се </a:t>
            </a:r>
            <a:r>
              <a:rPr lang="ru-RU" sz="1800" dirty="0" err="1"/>
              <a:t>откаже</a:t>
            </a:r>
            <a:r>
              <a:rPr lang="ru-RU" sz="1800" dirty="0"/>
              <a:t>. </a:t>
            </a:r>
            <a:r>
              <a:rPr lang="ru-RU" sz="1800" b="1" dirty="0">
                <a:solidFill>
                  <a:srgbClr val="FF0000"/>
                </a:solidFill>
              </a:rPr>
              <a:t>Нужда от </a:t>
            </a:r>
            <a:r>
              <a:rPr lang="ru-RU" sz="1800" b="1" dirty="0" err="1">
                <a:solidFill>
                  <a:srgbClr val="FF0000"/>
                </a:solidFill>
              </a:rPr>
              <a:t>естественоправна</a:t>
            </a:r>
            <a:r>
              <a:rPr lang="ru-RU" sz="1800" b="1" dirty="0">
                <a:solidFill>
                  <a:srgbClr val="FF0000"/>
                </a:solidFill>
              </a:rPr>
              <a:t> </a:t>
            </a:r>
            <a:r>
              <a:rPr lang="ru-RU" sz="1800" b="1" dirty="0" err="1">
                <a:solidFill>
                  <a:srgbClr val="FF0000"/>
                </a:solidFill>
              </a:rPr>
              <a:t>обосновка</a:t>
            </a:r>
            <a:r>
              <a:rPr lang="ru-RU" sz="1800" b="1" dirty="0">
                <a:solidFill>
                  <a:srgbClr val="FF0000"/>
                </a:solidFill>
              </a:rPr>
              <a:t> на </a:t>
            </a:r>
            <a:r>
              <a:rPr lang="ru-RU" sz="1800" b="1" dirty="0" err="1">
                <a:solidFill>
                  <a:srgbClr val="FF0000"/>
                </a:solidFill>
              </a:rPr>
              <a:t>задължителността</a:t>
            </a:r>
            <a:r>
              <a:rPr lang="ru-RU" sz="1800" b="1" dirty="0">
                <a:solidFill>
                  <a:srgbClr val="FF0000"/>
                </a:solidFill>
              </a:rPr>
              <a:t> на МПП</a:t>
            </a:r>
            <a:r>
              <a:rPr lang="ru-RU" sz="1800" dirty="0"/>
              <a:t>, например чрез </a:t>
            </a:r>
            <a:r>
              <a:rPr lang="ru-RU" sz="1800" dirty="0" err="1"/>
              <a:t>разумността</a:t>
            </a:r>
            <a:r>
              <a:rPr lang="ru-RU" sz="1800" dirty="0"/>
              <a:t> на </a:t>
            </a:r>
            <a:r>
              <a:rPr lang="ru-RU" sz="1800" dirty="0" err="1"/>
              <a:t>jus</a:t>
            </a:r>
            <a:r>
              <a:rPr lang="ru-RU" sz="1800" dirty="0"/>
              <a:t> </a:t>
            </a:r>
            <a:r>
              <a:rPr lang="ru-RU" sz="1800" dirty="0" err="1"/>
              <a:t>cogens</a:t>
            </a:r>
            <a:r>
              <a:rPr lang="ru-RU" sz="1800" dirty="0"/>
              <a:t> (</a:t>
            </a:r>
            <a:r>
              <a:rPr lang="ru-RU" sz="1800" dirty="0" err="1"/>
              <a:t>вж</a:t>
            </a:r>
            <a:r>
              <a:rPr lang="ru-RU" sz="1800" dirty="0"/>
              <a:t>. </a:t>
            </a:r>
            <a:r>
              <a:rPr lang="ru-RU" sz="1800" dirty="0" err="1"/>
              <a:t>по-горе</a:t>
            </a:r>
            <a:r>
              <a:rPr lang="ru-RU" sz="1800" dirty="0" smtClean="0"/>
              <a:t>).</a:t>
            </a:r>
            <a:endParaRPr lang="bg-BG" sz="1800" dirty="0" smtClean="0"/>
          </a:p>
          <a:p>
            <a:pPr lvl="1" algn="just"/>
            <a:endParaRPr lang="bg-BG" sz="1600" dirty="0" smtClean="0"/>
          </a:p>
          <a:p>
            <a:pPr marL="365760" lvl="1" indent="0" algn="just">
              <a:buNone/>
            </a:pPr>
            <a:endParaRPr lang="bg-BG" sz="1600" dirty="0" smtClean="0"/>
          </a:p>
        </p:txBody>
      </p:sp>
    </p:spTree>
    <p:extLst>
      <p:ext uri="{BB962C8B-B14F-4D97-AF65-F5344CB8AC3E}">
        <p14:creationId xmlns:p14="http://schemas.microsoft.com/office/powerpoint/2010/main" val="4065262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b="1" dirty="0" smtClean="0"/>
              <a:t>Възможно ли е превръщането на МПП в централизирана (пълноценна) правна система?</a:t>
            </a:r>
            <a:endParaRPr lang="bg-BG" b="1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8219256" cy="5256584"/>
          </a:xfrm>
        </p:spPr>
        <p:txBody>
          <a:bodyPr>
            <a:normAutofit fontScale="92500"/>
          </a:bodyPr>
          <a:lstStyle/>
          <a:p>
            <a:pPr algn="just"/>
            <a:r>
              <a:rPr lang="bg-BG" dirty="0" smtClean="0"/>
              <a:t>Ранни идеи за основаване на </a:t>
            </a:r>
            <a:r>
              <a:rPr lang="bg-BG" b="1" dirty="0" err="1" smtClean="0"/>
              <a:t>общохристиянска</a:t>
            </a:r>
            <a:r>
              <a:rPr lang="bg-BG" b="1" dirty="0" smtClean="0"/>
              <a:t> федерация</a:t>
            </a:r>
            <a:r>
              <a:rPr lang="bg-BG" dirty="0" smtClean="0"/>
              <a:t> (М. де </a:t>
            </a:r>
            <a:r>
              <a:rPr lang="bg-BG" dirty="0" err="1" smtClean="0"/>
              <a:t>Сюли</a:t>
            </a:r>
            <a:r>
              <a:rPr lang="bg-BG" dirty="0" smtClean="0"/>
              <a:t>, </a:t>
            </a:r>
            <a:r>
              <a:rPr lang="en-US" dirty="0" smtClean="0"/>
              <a:t>XVII </a:t>
            </a:r>
            <a:r>
              <a:rPr lang="bg-BG" dirty="0" smtClean="0"/>
              <a:t>в., абат Сен-Пиер, </a:t>
            </a:r>
            <a:r>
              <a:rPr lang="en-US" dirty="0" smtClean="0"/>
              <a:t>XVIII. </a:t>
            </a:r>
            <a:r>
              <a:rPr lang="bg-BG" dirty="0" smtClean="0"/>
              <a:t>в.).</a:t>
            </a:r>
          </a:p>
          <a:p>
            <a:pPr algn="just"/>
            <a:r>
              <a:rPr lang="bg-BG" b="1" dirty="0" smtClean="0"/>
              <a:t>Е. Кант, „Към вечния мир“</a:t>
            </a:r>
            <a:r>
              <a:rPr lang="bg-BG" dirty="0" smtClean="0"/>
              <a:t>: вечният мир е състояние на международните отношения, при което те се регулират чрез правото, за да бъдат избегнати бъдещите войни. </a:t>
            </a:r>
          </a:p>
          <a:p>
            <a:pPr algn="just"/>
            <a:r>
              <a:rPr lang="bg-BG" dirty="0" smtClean="0"/>
              <a:t>Предложение на Кант: </a:t>
            </a:r>
            <a:r>
              <a:rPr lang="bg-BG" b="1" dirty="0" smtClean="0"/>
              <a:t>универсална държава </a:t>
            </a:r>
            <a:r>
              <a:rPr lang="bg-BG" dirty="0" smtClean="0"/>
              <a:t>- Път към вечния мир е създаването на общочовешка република или като обща </a:t>
            </a:r>
            <a:r>
              <a:rPr lang="bg-BG" dirty="0" err="1" smtClean="0"/>
              <a:t>конфередерация</a:t>
            </a:r>
            <a:r>
              <a:rPr lang="bg-BG" dirty="0" smtClean="0"/>
              <a:t> на свободни държави, насочена към установяването на мира.</a:t>
            </a:r>
          </a:p>
          <a:p>
            <a:pPr algn="just"/>
            <a:r>
              <a:rPr lang="bg-BG" b="1" dirty="0" err="1" smtClean="0"/>
              <a:t>Дж</a:t>
            </a:r>
            <a:r>
              <a:rPr lang="bg-BG" b="1" dirty="0" smtClean="0"/>
              <a:t>. Бентъм </a:t>
            </a:r>
            <a:r>
              <a:rPr lang="bg-BG" dirty="0" smtClean="0"/>
              <a:t>(</a:t>
            </a:r>
            <a:r>
              <a:rPr lang="en-US" dirty="0">
                <a:hlinkClick r:id="rId3"/>
              </a:rPr>
              <a:t>A Plan for an Universal and Perpetual </a:t>
            </a:r>
            <a:r>
              <a:rPr lang="en-US" dirty="0" smtClean="0">
                <a:hlinkClick r:id="rId3"/>
              </a:rPr>
              <a:t>Peace</a:t>
            </a:r>
            <a:r>
              <a:rPr lang="bg-BG" dirty="0" smtClean="0"/>
              <a:t>): намаляване на армиите, освобождаване на колониите, създаване на европейски конгрес, публичност в МО.</a:t>
            </a:r>
            <a:endParaRPr lang="bg-BG" b="1" dirty="0" smtClean="0"/>
          </a:p>
          <a:p>
            <a:pPr algn="just"/>
            <a:r>
              <a:rPr lang="bg-BG" dirty="0" smtClean="0"/>
              <a:t>Съвременен (все още неуспешен опит) – </a:t>
            </a:r>
            <a:r>
              <a:rPr lang="bg-BG" b="1" dirty="0" smtClean="0"/>
              <a:t>универсално световно правосъдие</a:t>
            </a:r>
            <a:r>
              <a:rPr lang="bg-BG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24748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b="1" dirty="0" smtClean="0"/>
              <a:t>Препоръчителна литература</a:t>
            </a:r>
            <a:endParaRPr lang="bg-BG" b="1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ru-RU" dirty="0" err="1" smtClean="0"/>
              <a:t>Росен</a:t>
            </a:r>
            <a:r>
              <a:rPr lang="ru-RU" dirty="0" smtClean="0"/>
              <a:t> </a:t>
            </a:r>
            <a:r>
              <a:rPr lang="ru-RU" dirty="0" err="1"/>
              <a:t>Ташев</a:t>
            </a:r>
            <a:r>
              <a:rPr lang="ru-RU" dirty="0"/>
              <a:t>, </a:t>
            </a:r>
            <a:r>
              <a:rPr lang="ru-RU" b="1" dirty="0"/>
              <a:t>Теория на </a:t>
            </a:r>
            <a:r>
              <a:rPr lang="ru-RU" b="1" dirty="0" err="1"/>
              <a:t>правната</a:t>
            </a:r>
            <a:r>
              <a:rPr lang="ru-RU" b="1" dirty="0"/>
              <a:t> </a:t>
            </a:r>
            <a:r>
              <a:rPr lang="ru-RU" b="1" dirty="0" smtClean="0"/>
              <a:t>система</a:t>
            </a:r>
            <a:r>
              <a:rPr lang="ru-RU" dirty="0" smtClean="0"/>
              <a:t>:</a:t>
            </a:r>
          </a:p>
          <a:p>
            <a:pPr lvl="1" algn="just"/>
            <a:r>
              <a:rPr lang="ru-RU" dirty="0" smtClean="0"/>
              <a:t>а</a:t>
            </a:r>
            <a:r>
              <a:rPr lang="ru-RU" dirty="0"/>
              <a:t>) За </a:t>
            </a:r>
            <a:r>
              <a:rPr lang="ru-RU" dirty="0" err="1"/>
              <a:t>Системата</a:t>
            </a:r>
            <a:r>
              <a:rPr lang="ru-RU" dirty="0"/>
              <a:t> на МПП: стр. </a:t>
            </a:r>
            <a:r>
              <a:rPr lang="ru-RU" dirty="0" smtClean="0"/>
              <a:t>166-168;</a:t>
            </a:r>
          </a:p>
          <a:p>
            <a:pPr lvl="1" algn="just"/>
            <a:r>
              <a:rPr lang="ru-RU" dirty="0" smtClean="0"/>
              <a:t>б</a:t>
            </a:r>
            <a:r>
              <a:rPr lang="ru-RU" dirty="0"/>
              <a:t>) За </a:t>
            </a:r>
            <a:r>
              <a:rPr lang="ru-RU" dirty="0" err="1"/>
              <a:t>Системата</a:t>
            </a:r>
            <a:r>
              <a:rPr lang="ru-RU" dirty="0"/>
              <a:t> на ПЕС: стр. </a:t>
            </a:r>
            <a:r>
              <a:rPr lang="ru-RU" dirty="0" smtClean="0"/>
              <a:t>168-172;</a:t>
            </a:r>
          </a:p>
          <a:p>
            <a:pPr algn="just"/>
            <a:r>
              <a:rPr lang="ru-RU" dirty="0" err="1" smtClean="0"/>
              <a:t>Росен</a:t>
            </a:r>
            <a:r>
              <a:rPr lang="ru-RU" dirty="0" smtClean="0"/>
              <a:t> </a:t>
            </a:r>
            <a:r>
              <a:rPr lang="ru-RU" dirty="0" err="1"/>
              <a:t>Ташев</a:t>
            </a:r>
            <a:r>
              <a:rPr lang="ru-RU" dirty="0"/>
              <a:t>, </a:t>
            </a:r>
            <a:r>
              <a:rPr lang="ru-RU" b="1" dirty="0"/>
              <a:t>Обща теория на </a:t>
            </a:r>
            <a:r>
              <a:rPr lang="ru-RU" b="1" dirty="0" err="1"/>
              <a:t>правото</a:t>
            </a:r>
            <a:r>
              <a:rPr lang="ru-RU" b="1" dirty="0"/>
              <a:t> </a:t>
            </a:r>
            <a:r>
              <a:rPr lang="ru-RU" dirty="0"/>
              <a:t>- за „</a:t>
            </a:r>
            <a:r>
              <a:rPr lang="ru-RU" dirty="0" err="1"/>
              <a:t>Интегрираните</a:t>
            </a:r>
            <a:r>
              <a:rPr lang="ru-RU" dirty="0"/>
              <a:t>” </a:t>
            </a:r>
            <a:r>
              <a:rPr lang="ru-RU" dirty="0" err="1"/>
              <a:t>източници</a:t>
            </a:r>
            <a:r>
              <a:rPr lang="ru-RU" dirty="0"/>
              <a:t> на </a:t>
            </a:r>
            <a:r>
              <a:rPr lang="ru-RU" dirty="0" err="1"/>
              <a:t>правото</a:t>
            </a:r>
            <a:r>
              <a:rPr lang="ru-RU" dirty="0"/>
              <a:t>: стр. 86 – </a:t>
            </a:r>
            <a:r>
              <a:rPr lang="ru-RU" dirty="0" smtClean="0"/>
              <a:t>102; </a:t>
            </a:r>
          </a:p>
          <a:p>
            <a:pPr algn="just"/>
            <a:r>
              <a:rPr lang="ru-RU" dirty="0" err="1" smtClean="0"/>
              <a:t>Видин</a:t>
            </a:r>
            <a:r>
              <a:rPr lang="ru-RU" dirty="0"/>
              <a:t>, Благой, </a:t>
            </a:r>
            <a:r>
              <a:rPr lang="ru-RU" b="1" dirty="0"/>
              <a:t>Международно публично право</a:t>
            </a:r>
            <a:r>
              <a:rPr lang="ru-RU" dirty="0"/>
              <a:t>. Обща част., С., Софи-Р, 1999 г.: </a:t>
            </a:r>
            <a:r>
              <a:rPr lang="ru-RU" dirty="0" err="1"/>
              <a:t>в</a:t>
            </a:r>
            <a:r>
              <a:rPr lang="ru-RU" dirty="0" err="1" smtClean="0"/>
              <a:t>ж</a:t>
            </a:r>
            <a:r>
              <a:rPr lang="ru-RU" dirty="0"/>
              <a:t>. параграфа „</a:t>
            </a:r>
            <a:r>
              <a:rPr lang="ru-RU" i="1" dirty="0" err="1"/>
              <a:t>Характерни</a:t>
            </a:r>
            <a:r>
              <a:rPr lang="ru-RU" i="1" dirty="0"/>
              <a:t> </a:t>
            </a:r>
            <a:r>
              <a:rPr lang="ru-RU" i="1" dirty="0" err="1"/>
              <a:t>особености</a:t>
            </a:r>
            <a:r>
              <a:rPr lang="ru-RU" i="1" dirty="0"/>
              <a:t> на </a:t>
            </a:r>
            <a:r>
              <a:rPr lang="ru-RU" i="1" dirty="0" err="1"/>
              <a:t>международноправната</a:t>
            </a:r>
            <a:r>
              <a:rPr lang="ru-RU" i="1" dirty="0"/>
              <a:t> система</a:t>
            </a:r>
            <a:r>
              <a:rPr lang="ru-RU" dirty="0"/>
              <a:t>“ в </a:t>
            </a:r>
            <a:r>
              <a:rPr lang="ru-RU" dirty="0" err="1"/>
              <a:t>Първа</a:t>
            </a:r>
            <a:r>
              <a:rPr lang="ru-RU" dirty="0"/>
              <a:t> глава – </a:t>
            </a:r>
            <a:r>
              <a:rPr lang="ru-RU" dirty="0" err="1"/>
              <a:t>Субекти</a:t>
            </a:r>
            <a:r>
              <a:rPr lang="ru-RU" dirty="0"/>
              <a:t>, </a:t>
            </a:r>
            <a:r>
              <a:rPr lang="ru-RU" dirty="0" err="1"/>
              <a:t>Обект</a:t>
            </a:r>
            <a:r>
              <a:rPr lang="ru-RU" dirty="0"/>
              <a:t> на МП, </a:t>
            </a:r>
            <a:r>
              <a:rPr lang="ru-RU" dirty="0" err="1"/>
              <a:t>Източници</a:t>
            </a:r>
            <a:r>
              <a:rPr lang="ru-RU" dirty="0"/>
              <a:t>, </a:t>
            </a:r>
            <a:r>
              <a:rPr lang="ru-RU" dirty="0" err="1"/>
              <a:t>Спазване</a:t>
            </a:r>
            <a:r>
              <a:rPr lang="ru-RU" dirty="0"/>
              <a:t>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102534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лавие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dirty="0" smtClean="0"/>
              <a:t>Благодаря за Вниманието!</a:t>
            </a:r>
            <a:endParaRPr lang="bg-BG" dirty="0"/>
          </a:p>
        </p:txBody>
      </p:sp>
      <p:sp>
        <p:nvSpPr>
          <p:cNvPr id="8" name="Текстов контейнер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sgroysman.wixsite.com/sgroysman</a:t>
            </a:r>
            <a:r>
              <a:rPr lang="bg-BG" dirty="0" smtClean="0"/>
              <a:t> 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893481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b="1" dirty="0" smtClean="0"/>
              <a:t>Понятието „Международно публично право“</a:t>
            </a:r>
            <a:endParaRPr lang="bg-BG" b="1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31224" cy="4873752"/>
          </a:xfrm>
        </p:spPr>
        <p:txBody>
          <a:bodyPr>
            <a:normAutofit/>
          </a:bodyPr>
          <a:lstStyle/>
          <a:p>
            <a:pPr algn="just"/>
            <a:r>
              <a:rPr lang="bg-BG" sz="2800" dirty="0" smtClean="0"/>
              <a:t>Понятието „</a:t>
            </a:r>
            <a:r>
              <a:rPr lang="bg-BG" sz="2800" b="1" dirty="0" smtClean="0"/>
              <a:t>публично право</a:t>
            </a:r>
            <a:r>
              <a:rPr lang="bg-BG" sz="2800" dirty="0" smtClean="0"/>
              <a:t>“;</a:t>
            </a:r>
          </a:p>
          <a:p>
            <a:pPr algn="just"/>
            <a:r>
              <a:rPr lang="bg-BG" sz="2800" dirty="0" smtClean="0"/>
              <a:t>Външните отношения на държавата като сфера, запазена за публичното право;</a:t>
            </a:r>
          </a:p>
          <a:p>
            <a:pPr algn="just"/>
            <a:r>
              <a:rPr lang="bg-BG" sz="2800" dirty="0" smtClean="0"/>
              <a:t>Работно понятие за МПП: </a:t>
            </a:r>
            <a:r>
              <a:rPr lang="bg-BG" sz="2800" i="1" u="sng" dirty="0" smtClean="0"/>
              <a:t>децентрализирана правна система, регулираща взаимоотношенията между държавите, нациите и международните организации</a:t>
            </a:r>
            <a:r>
              <a:rPr lang="bg-BG" sz="2800" i="1" dirty="0" smtClean="0"/>
              <a:t>.</a:t>
            </a:r>
          </a:p>
          <a:p>
            <a:pPr algn="just"/>
            <a:r>
              <a:rPr lang="bg-BG" sz="2800" dirty="0" smtClean="0"/>
              <a:t>МПП и </a:t>
            </a:r>
            <a:r>
              <a:rPr lang="bg-BG" sz="2800" b="1" dirty="0" smtClean="0"/>
              <a:t>Международното частно право</a:t>
            </a:r>
            <a:r>
              <a:rPr lang="bg-BG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36333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b="1" u="sng" dirty="0" smtClean="0"/>
              <a:t>Алгоритъм</a:t>
            </a:r>
            <a:r>
              <a:rPr lang="bg-BG" b="1" dirty="0" smtClean="0"/>
              <a:t> за изследване на правните системи</a:t>
            </a:r>
            <a:endParaRPr lang="bg-BG" b="1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bg-BG" sz="3600" dirty="0" smtClean="0"/>
              <a:t> Източници;</a:t>
            </a:r>
          </a:p>
          <a:p>
            <a:r>
              <a:rPr lang="bg-BG" sz="3600" dirty="0" smtClean="0"/>
              <a:t> Субекти;</a:t>
            </a:r>
          </a:p>
          <a:p>
            <a:r>
              <a:rPr lang="bg-BG" sz="3600" dirty="0" smtClean="0"/>
              <a:t> Сфера на регулиране;</a:t>
            </a:r>
          </a:p>
          <a:p>
            <a:r>
              <a:rPr lang="bg-BG" sz="3600" dirty="0" smtClean="0"/>
              <a:t> Функциониране;</a:t>
            </a:r>
          </a:p>
          <a:p>
            <a:r>
              <a:rPr lang="bg-BG" sz="3600" dirty="0" smtClean="0"/>
              <a:t> Съотношение с другите правни системи.</a:t>
            </a:r>
            <a:endParaRPr lang="bg-BG" sz="3600" dirty="0"/>
          </a:p>
        </p:txBody>
      </p:sp>
    </p:spTree>
    <p:extLst>
      <p:ext uri="{BB962C8B-B14F-4D97-AF65-F5344CB8AC3E}">
        <p14:creationId xmlns:p14="http://schemas.microsoft.com/office/powerpoint/2010/main" val="849499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b="1" dirty="0" smtClean="0"/>
              <a:t>Основни етапи в развитието на системата на МПП</a:t>
            </a:r>
            <a:endParaRPr lang="bg-BG" b="1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91264" cy="506916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bg-BG" dirty="0" smtClean="0"/>
              <a:t>Международното право в </a:t>
            </a:r>
            <a:r>
              <a:rPr lang="bg-BG" b="1" dirty="0" smtClean="0"/>
              <a:t>Древността</a:t>
            </a:r>
            <a:r>
              <a:rPr lang="bg-BG" dirty="0" smtClean="0"/>
              <a:t>: поява на първите правила, регулиращи статуса на посланици и търговци, воденето на война; локален характер; липса на идея за цялостен международен </a:t>
            </a:r>
            <a:r>
              <a:rPr lang="bg-BG" dirty="0" err="1" smtClean="0"/>
              <a:t>правопорядък</a:t>
            </a:r>
            <a:r>
              <a:rPr lang="bg-BG" dirty="0" smtClean="0"/>
              <a:t> (МП на гърците </a:t>
            </a:r>
            <a:r>
              <a:rPr lang="bg-BG" dirty="0" smtClean="0">
                <a:sym typeface="Wingdings" pitchFamily="2" charset="2"/>
              </a:rPr>
              <a:t> МП на варварите)</a:t>
            </a:r>
            <a:r>
              <a:rPr lang="bg-BG" dirty="0" smtClean="0"/>
              <a:t>.</a:t>
            </a:r>
          </a:p>
          <a:p>
            <a:pPr algn="just"/>
            <a:r>
              <a:rPr lang="en-US" dirty="0" err="1" smtClean="0"/>
              <a:t>Ius</a:t>
            </a:r>
            <a:r>
              <a:rPr lang="en-US" dirty="0" smtClean="0"/>
              <a:t> </a:t>
            </a:r>
            <a:r>
              <a:rPr lang="en-US" dirty="0" err="1" smtClean="0"/>
              <a:t>gentium</a:t>
            </a:r>
            <a:r>
              <a:rPr lang="bg-BG" dirty="0" smtClean="0"/>
              <a:t> в </a:t>
            </a:r>
            <a:r>
              <a:rPr lang="bg-BG" b="1" dirty="0" smtClean="0"/>
              <a:t>Древния Рим</a:t>
            </a:r>
            <a:r>
              <a:rPr lang="bg-BG" dirty="0" smtClean="0"/>
              <a:t>.</a:t>
            </a:r>
          </a:p>
          <a:p>
            <a:pPr algn="just"/>
            <a:r>
              <a:rPr lang="bg-BG" dirty="0" smtClean="0"/>
              <a:t>Международното право през </a:t>
            </a:r>
            <a:r>
              <a:rPr lang="bg-BG" b="1" dirty="0" smtClean="0"/>
              <a:t>Средновековието</a:t>
            </a:r>
            <a:r>
              <a:rPr lang="bg-BG" dirty="0" smtClean="0"/>
              <a:t>: религиозно влияние; неравенство между субектите, отношение „сюзерен – васал“; широка договорна практика, възстановяване на международната търговия и развитие на алтернативни на държавата международни субекти – Папството, рицарски ордени;</a:t>
            </a:r>
          </a:p>
          <a:p>
            <a:pPr algn="just"/>
            <a:r>
              <a:rPr lang="bg-BG" b="1" dirty="0" err="1" smtClean="0"/>
              <a:t>Вестфалският</a:t>
            </a:r>
            <a:r>
              <a:rPr lang="bg-BG" b="1" dirty="0" smtClean="0"/>
              <a:t> мир от 1648 г. </a:t>
            </a:r>
            <a:r>
              <a:rPr lang="bg-BG" dirty="0" smtClean="0"/>
              <a:t>установява нови принципи на МПП: всяка държава е суверенна; равноправие на държавите без оглед на формата на управление и вярата, намаляване на значението на религията в МО.</a:t>
            </a:r>
          </a:p>
          <a:p>
            <a:pPr algn="just"/>
            <a:r>
              <a:rPr lang="bg-BG" b="1" dirty="0" smtClean="0"/>
              <a:t>Съвременното МПП</a:t>
            </a:r>
            <a:r>
              <a:rPr lang="bg-BG" dirty="0" smtClean="0"/>
              <a:t>: Хагските конференции кодифицират правилата за водене на война; опити за създаване на цялостен международен ред чрез съвместно съгласие (Лига на нациите, 1919 =&gt; ООН, 1945); активно създаване на актове, установяващи човешките права, действие на международни съдилища в тяхна защита.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656485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331640" y="188640"/>
            <a:ext cx="6449144" cy="580926"/>
          </a:xfrm>
        </p:spPr>
        <p:txBody>
          <a:bodyPr/>
          <a:lstStyle/>
          <a:p>
            <a:pPr algn="ctr"/>
            <a:r>
              <a:rPr lang="bg-BG" b="1" dirty="0" smtClean="0"/>
              <a:t>Източници на МПП</a:t>
            </a:r>
            <a:endParaRPr lang="bg-BG" b="1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>
          <a:xfrm>
            <a:off x="323528" y="908720"/>
            <a:ext cx="8352928" cy="576064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bg-BG" sz="2800" b="1" dirty="0"/>
              <a:t>Международният </a:t>
            </a:r>
            <a:r>
              <a:rPr lang="bg-BG" sz="2800" b="1" dirty="0" smtClean="0"/>
              <a:t>договор </a:t>
            </a:r>
            <a:r>
              <a:rPr lang="bg-BG" sz="2800" dirty="0" smtClean="0"/>
              <a:t>(</a:t>
            </a:r>
            <a:r>
              <a:rPr lang="bg-BG" sz="2800" dirty="0" err="1" smtClean="0"/>
              <a:t>правообразуващи</a:t>
            </a:r>
            <a:r>
              <a:rPr lang="bg-BG" sz="2800" dirty="0" smtClean="0"/>
              <a:t> международни договори </a:t>
            </a:r>
            <a:r>
              <a:rPr lang="bg-BG" sz="2800" dirty="0" smtClean="0">
                <a:sym typeface="Wingdings" pitchFamily="2" charset="2"/>
              </a:rPr>
              <a:t> международни договори сделки) – основен източник на МПП, вариращи наименования</a:t>
            </a:r>
            <a:r>
              <a:rPr lang="bg-BG" sz="2800" dirty="0" smtClean="0"/>
              <a:t>;</a:t>
            </a:r>
          </a:p>
          <a:p>
            <a:pPr lvl="1" algn="just"/>
            <a:r>
              <a:rPr lang="bg-BG" sz="2500" dirty="0" smtClean="0"/>
              <a:t>Междудържавни договори;</a:t>
            </a:r>
          </a:p>
          <a:p>
            <a:pPr lvl="1" algn="just"/>
            <a:r>
              <a:rPr lang="bg-BG" sz="2500" dirty="0" smtClean="0"/>
              <a:t>Актове на Международните организации.</a:t>
            </a:r>
            <a:endParaRPr lang="bg-BG" sz="2500" dirty="0"/>
          </a:p>
          <a:p>
            <a:pPr algn="just"/>
            <a:r>
              <a:rPr lang="bg-BG" sz="2800" b="1" dirty="0"/>
              <a:t>Международният </a:t>
            </a:r>
            <a:r>
              <a:rPr lang="bg-BG" sz="2800" b="1" dirty="0" smtClean="0"/>
              <a:t>обичай</a:t>
            </a:r>
            <a:r>
              <a:rPr lang="bg-BG" sz="2800" dirty="0" smtClean="0"/>
              <a:t>: метафорично наричан „мълчаливо съглашение“ или </a:t>
            </a:r>
            <a:r>
              <a:rPr lang="en-US" sz="2800" dirty="0" smtClean="0"/>
              <a:t>“</a:t>
            </a:r>
            <a:r>
              <a:rPr lang="en-US" sz="2800" dirty="0" err="1" smtClean="0"/>
              <a:t>tacitum</a:t>
            </a:r>
            <a:r>
              <a:rPr lang="en-US" sz="2800" dirty="0" smtClean="0"/>
              <a:t> </a:t>
            </a:r>
            <a:r>
              <a:rPr lang="en-US" sz="2800" dirty="0" err="1" smtClean="0"/>
              <a:t>pactum</a:t>
            </a:r>
            <a:r>
              <a:rPr lang="en-US" sz="2800" dirty="0" smtClean="0"/>
              <a:t>”</a:t>
            </a:r>
            <a:r>
              <a:rPr lang="bg-BG" sz="2800" dirty="0" smtClean="0"/>
              <a:t>:</a:t>
            </a:r>
          </a:p>
          <a:p>
            <a:pPr lvl="1" algn="just"/>
            <a:r>
              <a:rPr lang="bg-BG" sz="2500" dirty="0" smtClean="0"/>
              <a:t>Създаване чрез повтарящата се практика на държавите;</a:t>
            </a:r>
          </a:p>
          <a:p>
            <a:pPr lvl="1" algn="just"/>
            <a:r>
              <a:rPr lang="bg-BG" sz="2500" dirty="0" smtClean="0"/>
              <a:t>По-сложно доказване – става необходимо, ако страна счита, че е нарушен такъв обичай.</a:t>
            </a:r>
          </a:p>
          <a:p>
            <a:pPr algn="just"/>
            <a:r>
              <a:rPr lang="en-US" sz="2800" b="1" dirty="0" smtClean="0"/>
              <a:t>Jus </a:t>
            </a:r>
            <a:r>
              <a:rPr lang="en-US" sz="2800" b="1" dirty="0" err="1" smtClean="0"/>
              <a:t>cogens</a:t>
            </a:r>
            <a:r>
              <a:rPr lang="en-US" sz="2800" dirty="0" smtClean="0"/>
              <a:t>;</a:t>
            </a:r>
          </a:p>
          <a:p>
            <a:pPr algn="just"/>
            <a:r>
              <a:rPr lang="bg-BG" sz="2800" dirty="0" smtClean="0"/>
              <a:t>Общите принципи на правото;</a:t>
            </a:r>
          </a:p>
          <a:p>
            <a:pPr algn="just"/>
            <a:r>
              <a:rPr lang="bg-BG" sz="2800" dirty="0" smtClean="0"/>
              <a:t>Международноправната доктрина;</a:t>
            </a:r>
          </a:p>
          <a:p>
            <a:pPr algn="just"/>
            <a:r>
              <a:rPr lang="bg-BG" sz="2800" dirty="0" smtClean="0"/>
              <a:t>Практиката на международните съдилища.</a:t>
            </a:r>
          </a:p>
          <a:p>
            <a:pPr algn="just"/>
            <a:endParaRPr lang="bg-BG" sz="2800" dirty="0" smtClean="0"/>
          </a:p>
          <a:p>
            <a:pPr algn="just">
              <a:buFont typeface="Wingdings" pitchFamily="2" charset="2"/>
              <a:buChar char="v"/>
            </a:pPr>
            <a:r>
              <a:rPr lang="bg-BG" sz="2800" b="1" dirty="0" smtClean="0"/>
              <a:t>Идеята за „интегрираните източници“ в българската правна теория.</a:t>
            </a:r>
            <a:endParaRPr lang="bg-BG" sz="2800" b="1" dirty="0"/>
          </a:p>
        </p:txBody>
      </p:sp>
    </p:spTree>
    <p:extLst>
      <p:ext uri="{BB962C8B-B14F-4D97-AF65-F5344CB8AC3E}">
        <p14:creationId xmlns:p14="http://schemas.microsoft.com/office/powerpoint/2010/main" val="1012870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8003232" cy="778098"/>
          </a:xfrm>
        </p:spPr>
        <p:txBody>
          <a:bodyPr>
            <a:normAutofit fontScale="90000"/>
          </a:bodyPr>
          <a:lstStyle/>
          <a:p>
            <a:pPr algn="ctr"/>
            <a:r>
              <a:rPr lang="bg-BG" b="1" dirty="0" smtClean="0"/>
              <a:t>Изброяване на Източниците на МПП в чл. 38 на Статута </a:t>
            </a:r>
            <a:r>
              <a:rPr lang="bg-BG" b="1" dirty="0"/>
              <a:t>на Международния съд на ООН</a:t>
            </a:r>
            <a:br>
              <a:rPr lang="bg-BG" b="1" dirty="0"/>
            </a:br>
            <a:endParaRPr lang="bg-BG" b="1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47248" cy="506916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dirty="0"/>
              <a:t>1. </a:t>
            </a:r>
            <a:r>
              <a:rPr lang="ru-RU" dirty="0" err="1"/>
              <a:t>Съдът</a:t>
            </a:r>
            <a:r>
              <a:rPr lang="ru-RU" dirty="0"/>
              <a:t>, </a:t>
            </a:r>
            <a:r>
              <a:rPr lang="ru-RU" dirty="0" err="1"/>
              <a:t>чиято</a:t>
            </a:r>
            <a:r>
              <a:rPr lang="ru-RU" dirty="0"/>
              <a:t> функция е да </a:t>
            </a:r>
            <a:r>
              <a:rPr lang="ru-RU" dirty="0" err="1"/>
              <a:t>решава</a:t>
            </a:r>
            <a:r>
              <a:rPr lang="ru-RU" dirty="0"/>
              <a:t> – в </a:t>
            </a:r>
            <a:r>
              <a:rPr lang="ru-RU" dirty="0" err="1"/>
              <a:t>съответствие</a:t>
            </a:r>
            <a:r>
              <a:rPr lang="ru-RU" dirty="0"/>
              <a:t> с </a:t>
            </a:r>
            <a:r>
              <a:rPr lang="ru-RU" dirty="0" err="1"/>
              <a:t>международното</a:t>
            </a:r>
            <a:r>
              <a:rPr lang="ru-RU" dirty="0"/>
              <a:t> право – </a:t>
            </a:r>
            <a:r>
              <a:rPr lang="ru-RU" dirty="0" err="1"/>
              <a:t>спорове</a:t>
            </a:r>
            <a:r>
              <a:rPr lang="ru-RU" dirty="0"/>
              <a:t>, </a:t>
            </a:r>
            <a:r>
              <a:rPr lang="ru-RU" dirty="0" err="1"/>
              <a:t>отнесени</a:t>
            </a:r>
            <a:r>
              <a:rPr lang="ru-RU" dirty="0"/>
              <a:t> до него, </a:t>
            </a:r>
            <a:r>
              <a:rPr lang="ru-RU" dirty="0" err="1"/>
              <a:t>прилага</a:t>
            </a:r>
            <a:r>
              <a:rPr lang="ru-RU" dirty="0"/>
              <a:t>:</a:t>
            </a:r>
          </a:p>
          <a:p>
            <a:pPr marL="0" indent="0" algn="just">
              <a:buNone/>
            </a:pPr>
            <a:r>
              <a:rPr lang="ru-RU" dirty="0" smtClean="0"/>
              <a:t>	а</a:t>
            </a:r>
            <a:r>
              <a:rPr lang="ru-RU" dirty="0"/>
              <a:t>) </a:t>
            </a:r>
            <a:r>
              <a:rPr lang="ru-RU" b="1" dirty="0" err="1"/>
              <a:t>международните</a:t>
            </a:r>
            <a:r>
              <a:rPr lang="ru-RU" b="1" dirty="0"/>
              <a:t> конвенции </a:t>
            </a:r>
            <a:r>
              <a:rPr lang="ru-RU" dirty="0"/>
              <a:t>– </a:t>
            </a:r>
            <a:r>
              <a:rPr lang="ru-RU" dirty="0" err="1"/>
              <a:t>както</a:t>
            </a:r>
            <a:r>
              <a:rPr lang="ru-RU" dirty="0"/>
              <a:t> общи, </a:t>
            </a:r>
            <a:r>
              <a:rPr lang="ru-RU" dirty="0" err="1"/>
              <a:t>така</a:t>
            </a:r>
            <a:r>
              <a:rPr lang="ru-RU" dirty="0"/>
              <a:t> и </a:t>
            </a:r>
            <a:r>
              <a:rPr lang="ru-RU" dirty="0" err="1"/>
              <a:t>специални</a:t>
            </a:r>
            <a:r>
              <a:rPr lang="ru-RU" dirty="0"/>
              <a:t>, </a:t>
            </a:r>
            <a:r>
              <a:rPr lang="ru-RU" dirty="0" err="1"/>
              <a:t>които</a:t>
            </a:r>
            <a:r>
              <a:rPr lang="ru-RU" dirty="0"/>
              <a:t> </a:t>
            </a:r>
            <a:r>
              <a:rPr lang="ru-RU" dirty="0" err="1"/>
              <a:t>установяват</a:t>
            </a:r>
            <a:r>
              <a:rPr lang="ru-RU" dirty="0"/>
              <a:t> правила, </a:t>
            </a:r>
            <a:r>
              <a:rPr lang="ru-RU" dirty="0" err="1"/>
              <a:t>изрично</a:t>
            </a:r>
            <a:r>
              <a:rPr lang="ru-RU" dirty="0"/>
              <a:t> </a:t>
            </a:r>
            <a:r>
              <a:rPr lang="ru-RU" dirty="0" err="1"/>
              <a:t>признати</a:t>
            </a:r>
            <a:r>
              <a:rPr lang="ru-RU" dirty="0"/>
              <a:t> от </a:t>
            </a:r>
            <a:r>
              <a:rPr lang="ru-RU" dirty="0" err="1"/>
              <a:t>спорещите</a:t>
            </a:r>
            <a:r>
              <a:rPr lang="ru-RU" dirty="0"/>
              <a:t> </a:t>
            </a:r>
            <a:r>
              <a:rPr lang="ru-RU" dirty="0" err="1" smtClean="0"/>
              <a:t>държави</a:t>
            </a:r>
            <a:r>
              <a:rPr lang="ru-RU" dirty="0" smtClean="0"/>
              <a:t>;</a:t>
            </a:r>
          </a:p>
          <a:p>
            <a:pPr marL="0" indent="0" algn="just">
              <a:buNone/>
            </a:pPr>
            <a:r>
              <a:rPr lang="ru-RU" dirty="0"/>
              <a:t>	</a:t>
            </a:r>
            <a:r>
              <a:rPr lang="ru-RU" dirty="0" smtClean="0"/>
              <a:t>б</a:t>
            </a:r>
            <a:r>
              <a:rPr lang="ru-RU" dirty="0"/>
              <a:t>) </a:t>
            </a:r>
            <a:r>
              <a:rPr lang="ru-RU" b="1" dirty="0" err="1"/>
              <a:t>международния</a:t>
            </a:r>
            <a:r>
              <a:rPr lang="ru-RU" b="1" dirty="0"/>
              <a:t> </a:t>
            </a:r>
            <a:r>
              <a:rPr lang="ru-RU" b="1" dirty="0" err="1"/>
              <a:t>обичай</a:t>
            </a:r>
            <a:r>
              <a:rPr lang="ru-RU" b="1" dirty="0"/>
              <a:t> </a:t>
            </a:r>
            <a:r>
              <a:rPr lang="ru-RU" dirty="0" err="1"/>
              <a:t>като</a:t>
            </a:r>
            <a:r>
              <a:rPr lang="ru-RU" dirty="0"/>
              <a:t> </a:t>
            </a:r>
            <a:r>
              <a:rPr lang="ru-RU" dirty="0" err="1"/>
              <a:t>доказателство</a:t>
            </a:r>
            <a:r>
              <a:rPr lang="ru-RU" dirty="0"/>
              <a:t> на </a:t>
            </a:r>
            <a:r>
              <a:rPr lang="ru-RU" dirty="0" err="1"/>
              <a:t>общата</a:t>
            </a:r>
            <a:r>
              <a:rPr lang="ru-RU" dirty="0"/>
              <a:t> практика, </a:t>
            </a:r>
            <a:r>
              <a:rPr lang="ru-RU" dirty="0" err="1"/>
              <a:t>призната</a:t>
            </a:r>
            <a:r>
              <a:rPr lang="ru-RU" dirty="0"/>
              <a:t> </a:t>
            </a:r>
            <a:r>
              <a:rPr lang="ru-RU" dirty="0" err="1"/>
              <a:t>като</a:t>
            </a:r>
            <a:r>
              <a:rPr lang="ru-RU" dirty="0"/>
              <a:t> </a:t>
            </a:r>
            <a:r>
              <a:rPr lang="ru-RU" dirty="0" smtClean="0"/>
              <a:t>право;</a:t>
            </a:r>
          </a:p>
          <a:p>
            <a:pPr marL="0" indent="0" algn="just">
              <a:buNone/>
            </a:pPr>
            <a:r>
              <a:rPr lang="ru-RU" dirty="0"/>
              <a:t>	</a:t>
            </a:r>
            <a:r>
              <a:rPr lang="ru-RU" dirty="0" smtClean="0"/>
              <a:t>в</a:t>
            </a:r>
            <a:r>
              <a:rPr lang="ru-RU" dirty="0"/>
              <a:t>) </a:t>
            </a:r>
            <a:r>
              <a:rPr lang="ru-RU" b="1" dirty="0" err="1"/>
              <a:t>общите</a:t>
            </a:r>
            <a:r>
              <a:rPr lang="ru-RU" b="1" dirty="0"/>
              <a:t> </a:t>
            </a:r>
            <a:r>
              <a:rPr lang="ru-RU" b="1" dirty="0" err="1"/>
              <a:t>принципи</a:t>
            </a:r>
            <a:r>
              <a:rPr lang="ru-RU" b="1" dirty="0"/>
              <a:t> на </a:t>
            </a:r>
            <a:r>
              <a:rPr lang="ru-RU" b="1" dirty="0" err="1"/>
              <a:t>правото</a:t>
            </a:r>
            <a:r>
              <a:rPr lang="ru-RU" b="1" dirty="0"/>
              <a:t>, </a:t>
            </a:r>
            <a:r>
              <a:rPr lang="ru-RU" b="1" dirty="0" err="1"/>
              <a:t>признати</a:t>
            </a:r>
            <a:r>
              <a:rPr lang="ru-RU" b="1" dirty="0"/>
              <a:t> от </a:t>
            </a:r>
            <a:r>
              <a:rPr lang="ru-RU" b="1" dirty="0" err="1"/>
              <a:t>цивилизованите</a:t>
            </a:r>
            <a:r>
              <a:rPr lang="ru-RU" b="1" dirty="0"/>
              <a:t> </a:t>
            </a:r>
            <a:r>
              <a:rPr lang="ru-RU" b="1" dirty="0" smtClean="0"/>
              <a:t>нации</a:t>
            </a:r>
            <a:r>
              <a:rPr lang="ru-RU" dirty="0" smtClean="0"/>
              <a:t>;</a:t>
            </a:r>
          </a:p>
          <a:p>
            <a:pPr marL="0" indent="0" algn="just">
              <a:buNone/>
            </a:pPr>
            <a:r>
              <a:rPr lang="ru-RU" dirty="0"/>
              <a:t>	</a:t>
            </a:r>
            <a:r>
              <a:rPr lang="ru-RU" dirty="0" smtClean="0"/>
              <a:t>г</a:t>
            </a:r>
            <a:r>
              <a:rPr lang="ru-RU" dirty="0"/>
              <a:t>) под резерва на </a:t>
            </a:r>
            <a:r>
              <a:rPr lang="ru-RU" dirty="0" err="1"/>
              <a:t>разпоредбите</a:t>
            </a:r>
            <a:r>
              <a:rPr lang="ru-RU" dirty="0"/>
              <a:t> на член 59 </a:t>
            </a:r>
            <a:r>
              <a:rPr lang="ru-RU" b="1" dirty="0" err="1"/>
              <a:t>съдебните</a:t>
            </a:r>
            <a:r>
              <a:rPr lang="ru-RU" b="1" dirty="0"/>
              <a:t> решения и </a:t>
            </a:r>
            <a:r>
              <a:rPr lang="ru-RU" b="1" dirty="0" err="1"/>
              <a:t>доктрината</a:t>
            </a:r>
            <a:r>
              <a:rPr lang="ru-RU" b="1" dirty="0"/>
              <a:t> на </a:t>
            </a:r>
            <a:r>
              <a:rPr lang="ru-RU" b="1" dirty="0" err="1"/>
              <a:t>най-квалифицираните</a:t>
            </a:r>
            <a:r>
              <a:rPr lang="ru-RU" b="1" dirty="0"/>
              <a:t> </a:t>
            </a:r>
            <a:r>
              <a:rPr lang="ru-RU" b="1" dirty="0" err="1"/>
              <a:t>автори</a:t>
            </a:r>
            <a:r>
              <a:rPr lang="ru-RU" b="1" dirty="0"/>
              <a:t> </a:t>
            </a:r>
            <a:r>
              <a:rPr lang="ru-RU" dirty="0"/>
              <a:t>на </a:t>
            </a:r>
            <a:r>
              <a:rPr lang="ru-RU" dirty="0" err="1"/>
              <a:t>различните</a:t>
            </a:r>
            <a:r>
              <a:rPr lang="ru-RU" dirty="0"/>
              <a:t> нации </a:t>
            </a:r>
            <a:r>
              <a:rPr lang="ru-RU" dirty="0" err="1"/>
              <a:t>като</a:t>
            </a:r>
            <a:r>
              <a:rPr lang="ru-RU" dirty="0"/>
              <a:t> </a:t>
            </a:r>
            <a:r>
              <a:rPr lang="ru-RU" dirty="0" err="1"/>
              <a:t>помощни</a:t>
            </a:r>
            <a:r>
              <a:rPr lang="ru-RU" dirty="0"/>
              <a:t> средства за </a:t>
            </a:r>
            <a:r>
              <a:rPr lang="ru-RU" dirty="0" err="1"/>
              <a:t>установяването</a:t>
            </a:r>
            <a:r>
              <a:rPr lang="ru-RU" dirty="0"/>
              <a:t> на </a:t>
            </a:r>
            <a:r>
              <a:rPr lang="ru-RU" dirty="0" err="1"/>
              <a:t>правните</a:t>
            </a:r>
            <a:r>
              <a:rPr lang="ru-RU" dirty="0"/>
              <a:t> </a:t>
            </a:r>
            <a:r>
              <a:rPr lang="ru-RU" dirty="0" err="1"/>
              <a:t>норми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dirty="0" err="1"/>
              <a:t>Тази</a:t>
            </a:r>
            <a:r>
              <a:rPr lang="ru-RU" dirty="0"/>
              <a:t> </a:t>
            </a:r>
            <a:r>
              <a:rPr lang="ru-RU" dirty="0" err="1"/>
              <a:t>разпоредба</a:t>
            </a:r>
            <a:r>
              <a:rPr lang="ru-RU" dirty="0"/>
              <a:t> не </a:t>
            </a:r>
            <a:r>
              <a:rPr lang="ru-RU" dirty="0" err="1"/>
              <a:t>ограничава</a:t>
            </a:r>
            <a:r>
              <a:rPr lang="ru-RU" dirty="0"/>
              <a:t> </a:t>
            </a:r>
            <a:r>
              <a:rPr lang="ru-RU" dirty="0" err="1"/>
              <a:t>правото</a:t>
            </a:r>
            <a:r>
              <a:rPr lang="ru-RU" dirty="0"/>
              <a:t> на </a:t>
            </a:r>
            <a:r>
              <a:rPr lang="ru-RU" dirty="0" err="1"/>
              <a:t>съда</a:t>
            </a:r>
            <a:r>
              <a:rPr lang="ru-RU" dirty="0"/>
              <a:t> да реши </a:t>
            </a:r>
            <a:r>
              <a:rPr lang="ru-RU" dirty="0" err="1"/>
              <a:t>едно</a:t>
            </a:r>
            <a:r>
              <a:rPr lang="ru-RU" dirty="0"/>
              <a:t> дело </a:t>
            </a:r>
            <a:r>
              <a:rPr lang="ru-RU" dirty="0" err="1"/>
              <a:t>ex</a:t>
            </a:r>
            <a:r>
              <a:rPr lang="ru-RU" dirty="0"/>
              <a:t> </a:t>
            </a:r>
            <a:r>
              <a:rPr lang="ru-RU" dirty="0" err="1"/>
              <a:t>aequo</a:t>
            </a:r>
            <a:r>
              <a:rPr lang="ru-RU" dirty="0"/>
              <a:t> </a:t>
            </a:r>
            <a:r>
              <a:rPr lang="ru-RU" dirty="0" err="1"/>
              <a:t>et</a:t>
            </a:r>
            <a:r>
              <a:rPr lang="ru-RU" dirty="0"/>
              <a:t> </a:t>
            </a:r>
            <a:r>
              <a:rPr lang="ru-RU" dirty="0" err="1"/>
              <a:t>bono</a:t>
            </a:r>
            <a:r>
              <a:rPr lang="ru-RU" dirty="0"/>
              <a:t>, </a:t>
            </a:r>
            <a:r>
              <a:rPr lang="ru-RU" dirty="0" err="1"/>
              <a:t>ако</a:t>
            </a:r>
            <a:r>
              <a:rPr lang="ru-RU" dirty="0"/>
              <a:t> </a:t>
            </a:r>
            <a:r>
              <a:rPr lang="ru-RU" dirty="0" err="1"/>
              <a:t>страните</a:t>
            </a:r>
            <a:r>
              <a:rPr lang="ru-RU" dirty="0"/>
              <a:t> се </a:t>
            </a:r>
            <a:r>
              <a:rPr lang="ru-RU" dirty="0" err="1"/>
              <a:t>съгласят</a:t>
            </a:r>
            <a:r>
              <a:rPr lang="ru-RU" dirty="0"/>
              <a:t> на </a:t>
            </a:r>
            <a:r>
              <a:rPr lang="ru-RU" dirty="0" err="1"/>
              <a:t>това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824157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b="1" dirty="0" smtClean="0"/>
              <a:t>Субекти на МПП</a:t>
            </a:r>
            <a:endParaRPr lang="bg-BG" b="1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47248" cy="4781128"/>
          </a:xfrm>
        </p:spPr>
        <p:txBody>
          <a:bodyPr/>
          <a:lstStyle/>
          <a:p>
            <a:pPr algn="just"/>
            <a:r>
              <a:rPr lang="bg-BG" dirty="0" smtClean="0"/>
              <a:t>Държавите;</a:t>
            </a:r>
          </a:p>
          <a:p>
            <a:pPr algn="just"/>
            <a:r>
              <a:rPr lang="bg-BG" dirty="0" smtClean="0"/>
              <a:t>Международни организации;</a:t>
            </a:r>
          </a:p>
          <a:p>
            <a:pPr algn="just"/>
            <a:r>
              <a:rPr lang="bg-BG" dirty="0" smtClean="0"/>
              <a:t>Нациите, борещи се за независимост;</a:t>
            </a:r>
          </a:p>
          <a:p>
            <a:pPr algn="just"/>
            <a:r>
              <a:rPr lang="bg-BG" dirty="0" err="1" smtClean="0"/>
              <a:t>Квазидържави</a:t>
            </a:r>
            <a:r>
              <a:rPr lang="bg-BG" dirty="0" smtClean="0"/>
              <a:t> (например държави в процес на международно признаване).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039834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899592" y="0"/>
            <a:ext cx="7467600" cy="1143000"/>
          </a:xfrm>
        </p:spPr>
        <p:txBody>
          <a:bodyPr/>
          <a:lstStyle/>
          <a:p>
            <a:pPr algn="ctr"/>
            <a:r>
              <a:rPr lang="bg-BG" b="1" dirty="0" smtClean="0"/>
              <a:t>Характеристика на особеностите на МПП</a:t>
            </a:r>
            <a:endParaRPr lang="bg-BG" b="1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8291264" cy="5277200"/>
          </a:xfrm>
        </p:spPr>
        <p:txBody>
          <a:bodyPr>
            <a:normAutofit/>
          </a:bodyPr>
          <a:lstStyle/>
          <a:p>
            <a:pPr algn="just"/>
            <a:r>
              <a:rPr lang="bg-BG" dirty="0" smtClean="0"/>
              <a:t>Децентрализирано съзнаване и функциониране;</a:t>
            </a:r>
          </a:p>
          <a:p>
            <a:pPr lvl="1" algn="just"/>
            <a:r>
              <a:rPr lang="bg-BG" dirty="0" smtClean="0"/>
              <a:t>Суверенитетът на отделните държави е пречка пред създаването на единна централизирана система на МПП.</a:t>
            </a:r>
          </a:p>
          <a:p>
            <a:pPr algn="just"/>
            <a:r>
              <a:rPr lang="bg-BG" dirty="0" smtClean="0"/>
              <a:t>Липса на единна </a:t>
            </a:r>
            <a:r>
              <a:rPr lang="bg-BG" dirty="0" err="1" smtClean="0"/>
              <a:t>юрисдикционна</a:t>
            </a:r>
            <a:r>
              <a:rPr lang="bg-BG" dirty="0" smtClean="0"/>
              <a:t> система;</a:t>
            </a:r>
          </a:p>
          <a:p>
            <a:pPr algn="just"/>
            <a:r>
              <a:rPr lang="bg-BG" dirty="0" smtClean="0"/>
              <a:t>Липса на </a:t>
            </a:r>
            <a:r>
              <a:rPr lang="bg-BG" i="1" dirty="0" smtClean="0"/>
              <a:t>юридическа санкция</a:t>
            </a:r>
            <a:r>
              <a:rPr lang="bg-BG" dirty="0" smtClean="0"/>
              <a:t>;</a:t>
            </a:r>
          </a:p>
          <a:p>
            <a:pPr algn="just"/>
            <a:r>
              <a:rPr lang="bg-BG" dirty="0" smtClean="0"/>
              <a:t>Международният обичай запазва важно регулативно значение.</a:t>
            </a:r>
            <a:endParaRPr lang="en-US" dirty="0" smtClean="0"/>
          </a:p>
          <a:p>
            <a:pPr algn="just"/>
            <a:r>
              <a:rPr lang="bg-BG" dirty="0" smtClean="0"/>
              <a:t>Увеличаваща се роля на наднационалните правни механизми (</a:t>
            </a:r>
            <a:r>
              <a:rPr lang="en-US" dirty="0"/>
              <a:t>Supranational </a:t>
            </a:r>
            <a:r>
              <a:rPr lang="en-US" dirty="0" smtClean="0"/>
              <a:t>law</a:t>
            </a:r>
            <a:r>
              <a:rPr lang="bg-BG" dirty="0" smtClean="0"/>
              <a:t>) – например ЕС.</a:t>
            </a:r>
          </a:p>
          <a:p>
            <a:pPr algn="just"/>
            <a:r>
              <a:rPr lang="bg-BG" dirty="0" smtClean="0"/>
              <a:t>Особено значение на </a:t>
            </a:r>
            <a:r>
              <a:rPr lang="en-US" i="1" dirty="0"/>
              <a:t>jus </a:t>
            </a:r>
            <a:r>
              <a:rPr lang="en-US" i="1" dirty="0" err="1" smtClean="0"/>
              <a:t>cogens</a:t>
            </a:r>
            <a:r>
              <a:rPr lang="bg-BG" i="1" dirty="0" smtClean="0"/>
              <a:t> („непреодолими норми“) </a:t>
            </a:r>
            <a:r>
              <a:rPr lang="bg-BG" i="1" dirty="0" smtClean="0">
                <a:sym typeface="Wingdings" pitchFamily="2" charset="2"/>
              </a:rPr>
              <a:t> Принципът за доброволно обвързване.</a:t>
            </a:r>
          </a:p>
          <a:p>
            <a:pPr lvl="1" algn="just"/>
            <a:endParaRPr lang="bg-BG" dirty="0" smtClean="0">
              <a:sym typeface="Wingdings" pitchFamily="2" charset="2"/>
            </a:endParaRPr>
          </a:p>
          <a:p>
            <a:pPr lvl="1" algn="just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605756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искани">
  <a:themeElements>
    <a:clrScheme name="Цветист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искани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зискани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тема">
  <a:themeElements>
    <a:clrScheme name="О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1695</TotalTime>
  <Words>1858</Words>
  <Application>Microsoft Office PowerPoint</Application>
  <PresentationFormat>Презентация на цял екран (4:3)</PresentationFormat>
  <Paragraphs>146</Paragraphs>
  <Slides>20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20</vt:i4>
      </vt:variant>
    </vt:vector>
  </HeadingPairs>
  <TitlesOfParts>
    <vt:vector size="21" baseType="lpstr">
      <vt:lpstr>Изискани</vt:lpstr>
      <vt:lpstr>Система на международното публично право</vt:lpstr>
      <vt:lpstr>Препоръчителна литература</vt:lpstr>
      <vt:lpstr>Понятието „Международно публично право“</vt:lpstr>
      <vt:lpstr>Алгоритъм за изследване на правните системи</vt:lpstr>
      <vt:lpstr>Основни етапи в развитието на системата на МПП</vt:lpstr>
      <vt:lpstr>Източници на МПП</vt:lpstr>
      <vt:lpstr>Изброяване на Източниците на МПП в чл. 38 на Статута на Международния съд на ООН </vt:lpstr>
      <vt:lpstr>Субекти на МПП</vt:lpstr>
      <vt:lpstr>Характеристика на особеностите на МПП</vt:lpstr>
      <vt:lpstr>jus cogens</vt:lpstr>
      <vt:lpstr>Международните съдилища</vt:lpstr>
      <vt:lpstr>Основни принципи на МПП</vt:lpstr>
      <vt:lpstr>Отношение между националното и международното право</vt:lpstr>
      <vt:lpstr>Моделът в българската конституция от 1991 г.</vt:lpstr>
      <vt:lpstr>Примерът на Холандия – страна посочвана като пример за директно приложение на МПП </vt:lpstr>
      <vt:lpstr>Непосредствено действие на принципите на МПП</vt:lpstr>
      <vt:lpstr>Въпросът за валидността: Защо ни задължава международното право?</vt:lpstr>
      <vt:lpstr>Окончателен размисъл: Прилики и разлики между МПП и Националните правни системи</vt:lpstr>
      <vt:lpstr>Възможно ли е превръщането на МПП в централизирана (пълноценна) правна система?</vt:lpstr>
      <vt:lpstr>Благодаря за Вниманието!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Система на международното публично право</dc:title>
  <dc:creator>Simeon</dc:creator>
  <cp:lastModifiedBy>Simeon</cp:lastModifiedBy>
  <cp:revision>28</cp:revision>
  <dcterms:created xsi:type="dcterms:W3CDTF">2016-11-25T11:50:18Z</dcterms:created>
  <dcterms:modified xsi:type="dcterms:W3CDTF">2016-12-01T07:25:43Z</dcterms:modified>
</cp:coreProperties>
</file>