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7" r:id="rId8"/>
    <p:sldId id="261" r:id="rId9"/>
    <p:sldId id="263" r:id="rId10"/>
    <p:sldId id="260" r:id="rId11"/>
    <p:sldId id="262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phu.org/uploads/attachements/books/books_4037_0.pdf" TargetMode="External"/><Relationship Id="rId2" Type="http://schemas.openxmlformats.org/officeDocument/2006/relationships/hyperlink" Target="https://www.law.berkeley.edu/library/robbins/pdf/CommonLawCivilLawTraditions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all-that-is-interesting.com/mapping-the-worlds-legal-system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blog.vladec.net/nay-bezumnite-zakoni-top-50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bg-BG" dirty="0" smtClean="0"/>
              <a:t>Основните правни семейства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bg-BG" dirty="0" smtClean="0"/>
          </a:p>
          <a:p>
            <a:pPr algn="r"/>
            <a:r>
              <a:rPr lang="bg-BG" dirty="0" smtClean="0"/>
              <a:t>Симеон Гройсман</a:t>
            </a:r>
            <a:endParaRPr lang="bg-B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6324600" cy="563562"/>
          </a:xfrm>
        </p:spPr>
        <p:txBody>
          <a:bodyPr>
            <a:normAutofit/>
          </a:bodyPr>
          <a:lstStyle/>
          <a:p>
            <a:r>
              <a:rPr lang="bg-BG" dirty="0" smtClean="0"/>
              <a:t>Литература на български език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382000" cy="2514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800" dirty="0" smtClean="0"/>
              <a:t>	</a:t>
            </a:r>
            <a:r>
              <a:rPr lang="ru-RU" sz="1800" b="1" dirty="0" smtClean="0">
                <a:solidFill>
                  <a:srgbClr val="FF0000"/>
                </a:solidFill>
              </a:rPr>
              <a:t>Тенчо Колев</a:t>
            </a:r>
            <a:r>
              <a:rPr lang="ru-RU" sz="1800" dirty="0" smtClean="0"/>
              <a:t>, Теория на правото, 139-181 + Теория на правораздавателната дейност – том 1: </a:t>
            </a:r>
            <a:r>
              <a:rPr lang="ru-RU" sz="1800" b="1" dirty="0" smtClean="0"/>
              <a:t>История на правораздавателната дейност от античността до предмодерната епоха</a:t>
            </a:r>
            <a:r>
              <a:rPr lang="ru-RU" sz="1800" dirty="0" smtClean="0"/>
              <a:t>.</a:t>
            </a:r>
          </a:p>
          <a:p>
            <a:pPr algn="just"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	Росен, Ташев </a:t>
            </a:r>
            <a:r>
              <a:rPr lang="ru-RU" sz="1800" dirty="0" smtClean="0"/>
              <a:t>Теория на правната система, С., 2007 г.:</a:t>
            </a:r>
          </a:p>
          <a:p>
            <a:pPr lvl="1" algn="just">
              <a:buFont typeface="Courier New" pitchFamily="49" charset="0"/>
              <a:buChar char="o"/>
            </a:pPr>
            <a:r>
              <a:rPr lang="ru-RU" sz="1600" dirty="0" smtClean="0"/>
              <a:t>За Романо-германската правна система - стр. 154 - 158.</a:t>
            </a:r>
          </a:p>
          <a:p>
            <a:pPr lvl="1" algn="just">
              <a:buFont typeface="Courier New" pitchFamily="49" charset="0"/>
              <a:buChar char="o"/>
            </a:pPr>
            <a:r>
              <a:rPr lang="ru-RU" sz="1600" dirty="0" smtClean="0"/>
              <a:t>За прецедентната правна система - стр. 158 - 161.</a:t>
            </a:r>
          </a:p>
          <a:p>
            <a:pPr lvl="1" algn="just">
              <a:buFont typeface="Courier New" pitchFamily="49" charset="0"/>
              <a:buChar char="o"/>
            </a:pPr>
            <a:r>
              <a:rPr lang="ru-RU" sz="1600" dirty="0" smtClean="0"/>
              <a:t>За религиозните правни системи - стр. 161 - 166.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  <a:p>
            <a:pPr lvl="1" algn="just">
              <a:buNone/>
            </a:pPr>
            <a:r>
              <a:rPr lang="ru-RU" sz="1600" dirty="0" smtClean="0"/>
              <a:t>	</a:t>
            </a:r>
            <a:br>
              <a:rPr lang="ru-RU" sz="1600" dirty="0" smtClean="0"/>
            </a:br>
            <a:endParaRPr lang="ru-RU" sz="1600" dirty="0" smtClean="0"/>
          </a:p>
          <a:p>
            <a:pPr algn="just">
              <a:buNone/>
            </a:pPr>
            <a:endParaRPr lang="bg-BG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3964900"/>
            <a:ext cx="838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buNone/>
            </a:pPr>
            <a:r>
              <a:rPr lang="ru-RU" sz="1400" dirty="0" smtClean="0"/>
              <a:t>За понятието </a:t>
            </a:r>
            <a:r>
              <a:rPr lang="ru-RU" sz="1400" b="1" u="sng" dirty="0" smtClean="0"/>
              <a:t>«правен прецедент»</a:t>
            </a:r>
            <a:r>
              <a:rPr lang="ru-RU" sz="1400" dirty="0" smtClean="0"/>
              <a:t> вж. </a:t>
            </a:r>
            <a:r>
              <a:rPr lang="ru-RU" sz="1400" b="1" dirty="0" smtClean="0">
                <a:solidFill>
                  <a:srgbClr val="FF0000"/>
                </a:solidFill>
              </a:rPr>
              <a:t>Р. Ташев</a:t>
            </a:r>
            <a:r>
              <a:rPr lang="ru-RU" sz="1400" dirty="0" smtClean="0"/>
              <a:t>, Обща теория на правото, 2009 г., стр. 124 - 131.</a:t>
            </a:r>
          </a:p>
          <a:p>
            <a:pPr lvl="1" algn="just">
              <a:buNone/>
            </a:pPr>
            <a:endParaRPr lang="ru-RU" sz="1400" dirty="0" smtClean="0"/>
          </a:p>
          <a:p>
            <a:pPr lvl="1" algn="just">
              <a:buNone/>
            </a:pPr>
            <a:r>
              <a:rPr lang="ru-RU" sz="1400" dirty="0" smtClean="0"/>
              <a:t>Най-пълно за правното семейство на прецедентното право у нас е писал </a:t>
            </a:r>
            <a:r>
              <a:rPr lang="ru-RU" sz="1400" b="1" dirty="0" smtClean="0">
                <a:solidFill>
                  <a:srgbClr val="FF0000"/>
                </a:solidFill>
              </a:rPr>
              <a:t>Валентин Георгиев </a:t>
            </a:r>
            <a:r>
              <a:rPr lang="ru-RU" sz="1400" dirty="0" smtClean="0"/>
              <a:t>- Понятията в общото право на Великобритания и САЩ, сборник Избираеми правни дисциплини, 1999 г., стр. 207 - 257. </a:t>
            </a:r>
          </a:p>
          <a:p>
            <a:pPr lvl="1" algn="just">
              <a:buNone/>
            </a:pP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>
                <a:solidFill>
                  <a:srgbClr val="FF0000"/>
                </a:solidFill>
              </a:rPr>
              <a:t>Цеко Торбов</a:t>
            </a:r>
            <a:r>
              <a:rPr lang="ru-RU" sz="1400" dirty="0" smtClean="0"/>
              <a:t>, История на правото, гл. XI - Рецепцията на Римското право в Западна Европа - стр. 83 - 89 в моето, пак повтарям, зелено издание на БАН от 1992 г., ако работите с другите издания, търсете по номера на главата. И пак там - гл. XII - Правните школи през средните векове - за глосаторите и постглосаторите - стр. 89 - 99. </a:t>
            </a:r>
            <a:br>
              <a:rPr lang="ru-RU" sz="1400" dirty="0" smtClean="0"/>
            </a:br>
            <a:endParaRPr lang="bg-BG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487362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Допълнителна литература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229600" cy="5635752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1800" dirty="0" smtClean="0"/>
              <a:t>	«</a:t>
            </a:r>
            <a:r>
              <a:rPr lang="ru-RU" sz="1800" b="1" dirty="0" smtClean="0">
                <a:solidFill>
                  <a:srgbClr val="0070C0"/>
                </a:solidFill>
              </a:rPr>
              <a:t>Основни правни системи на съвременността</a:t>
            </a:r>
            <a:r>
              <a:rPr lang="ru-RU" sz="1800" dirty="0" smtClean="0"/>
              <a:t>» на </a:t>
            </a:r>
            <a:r>
              <a:rPr lang="ru-RU" sz="1800" b="1" dirty="0" smtClean="0">
                <a:solidFill>
                  <a:srgbClr val="FF0000"/>
                </a:solidFill>
              </a:rPr>
              <a:t>Рене Давид </a:t>
            </a:r>
            <a:r>
              <a:rPr lang="en-US" sz="1800" dirty="0" smtClean="0"/>
              <a:t>[</a:t>
            </a:r>
            <a:r>
              <a:rPr lang="ru-RU" sz="1800" dirty="0" smtClean="0"/>
              <a:t>David, René, Les Grands Systèmes de droit contemporains. Paris, 1964.</a:t>
            </a:r>
            <a:r>
              <a:rPr lang="en-US" sz="1800" dirty="0" smtClean="0"/>
              <a:t>]</a:t>
            </a:r>
            <a:r>
              <a:rPr lang="ru-RU" sz="1800" dirty="0" smtClean="0"/>
              <a:t> е най-цитираното съчинение в тази материя, което обаче не е преведено на български. В библиотеката, доколото ми е известно можете да го откриете на френски, английски и руски</a:t>
            </a:r>
            <a:r>
              <a:rPr lang="en-US" sz="1800" dirty="0" smtClean="0"/>
              <a:t>, </a:t>
            </a:r>
            <a:r>
              <a:rPr lang="bg-BG" sz="1800" dirty="0" smtClean="0"/>
              <a:t>а в Интернет – на английски и руски (опитайте и ако не успеете – попитайте ме).</a:t>
            </a:r>
            <a:endParaRPr lang="ru-RU" sz="1800" dirty="0" smtClean="0"/>
          </a:p>
          <a:p>
            <a:pPr algn="just">
              <a:buNone/>
            </a:pPr>
            <a:r>
              <a:rPr lang="ru-RU" sz="1800" dirty="0" smtClean="0"/>
              <a:t>	</a:t>
            </a:r>
          </a:p>
          <a:p>
            <a:pPr algn="just"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	Джей М. Файнман</a:t>
            </a:r>
            <a:r>
              <a:rPr lang="ru-RU" sz="1800" dirty="0" smtClean="0"/>
              <a:t>, </a:t>
            </a:r>
            <a:r>
              <a:rPr lang="ru-RU" sz="1800" b="1" dirty="0" smtClean="0"/>
              <a:t>Въведение в Американското право</a:t>
            </a:r>
            <a:r>
              <a:rPr lang="ru-RU" sz="1800" dirty="0" smtClean="0"/>
              <a:t>, Сиела, 2012 г. - много приятна книга, въобще леко писана като за неюристи - вечерно четиво общо взето, но за сметка на това - съдържателен.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>
                <a:solidFill>
                  <a:srgbClr val="FF0000"/>
                </a:solidFill>
              </a:rPr>
              <a:t>Дж. Кели</a:t>
            </a:r>
            <a:r>
              <a:rPr lang="ru-RU" sz="1800" dirty="0" smtClean="0"/>
              <a:t> - </a:t>
            </a:r>
            <a:r>
              <a:rPr lang="ru-RU" sz="1800" b="1" dirty="0" smtClean="0"/>
              <a:t>Кратка история на западната теория на правото</a:t>
            </a:r>
            <a:r>
              <a:rPr lang="ru-RU" sz="1800" dirty="0" smtClean="0"/>
              <a:t>, С., 1998 г.</a:t>
            </a:r>
          </a:p>
          <a:p>
            <a:pPr algn="just">
              <a:buNone/>
            </a:pPr>
            <a:endParaRPr lang="ru-RU" sz="1800" dirty="0" smtClean="0"/>
          </a:p>
          <a:p>
            <a:pPr algn="just">
              <a:buNone/>
            </a:pPr>
            <a:r>
              <a:rPr lang="ru-RU" sz="1800" dirty="0" smtClean="0"/>
              <a:t>	Литература за </a:t>
            </a:r>
            <a:r>
              <a:rPr lang="ru-RU" sz="1800" dirty="0" smtClean="0">
                <a:solidFill>
                  <a:srgbClr val="0070C0"/>
                </a:solidFill>
              </a:rPr>
              <a:t>шериатското право</a:t>
            </a:r>
            <a:r>
              <a:rPr lang="ru-RU" sz="1800" dirty="0" smtClean="0"/>
              <a:t> (едва ли ще се спрем сега на него, но с оглед заниманията Ви с ИБДП, скоро ще владеете добре въпроса):</a:t>
            </a:r>
          </a:p>
          <a:p>
            <a:pPr algn="just">
              <a:buNone/>
            </a:pPr>
            <a:r>
              <a:rPr lang="ru-RU" sz="1800" dirty="0" smtClean="0"/>
              <a:t>	</a:t>
            </a:r>
          </a:p>
          <a:p>
            <a:pPr algn="just">
              <a:buNone/>
            </a:pPr>
            <a:r>
              <a:rPr lang="ru-RU" sz="1800" dirty="0" smtClean="0"/>
              <a:t>	1. Имайте предвид, че отличен помощник ще Ви е учебникът на проф. Токушев - История на българската средновековна държава и право, С., 2009 г. с главата си XV за Османската правна система. Вижте частта за мюсулманското религиозно право - стр. 217 до 222. </a:t>
            </a:r>
          </a:p>
          <a:p>
            <a:pPr algn="just">
              <a:buNone/>
            </a:pP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2. Владимир Чуков и Валентин Георгиев, Философия и теория на ислямското право, Лик, 1998.</a:t>
            </a:r>
            <a:endParaRPr lang="bg-BG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Линкове в Интернет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www.law.berkeley.edu/library/robbins/pdf/CommonLawCivilLawTraditions.pd</a:t>
            </a:r>
            <a:endParaRPr lang="bg-BG" dirty="0" smtClean="0">
              <a:hlinkClick r:id="rId2"/>
            </a:endParaRPr>
          </a:p>
          <a:p>
            <a:r>
              <a:rPr lang="en-US" dirty="0"/>
              <a:t>The Civil Law and the Common Law: Some Points of Comparison - </a:t>
            </a:r>
            <a:r>
              <a:rPr lang="en-US" dirty="0">
                <a:hlinkClick r:id="rId3"/>
              </a:rPr>
              <a:t>http://www.dphu.org/uploads/attachements/books/books_4037_0.pdf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3666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715962"/>
          </a:xfrm>
        </p:spPr>
        <p:txBody>
          <a:bodyPr>
            <a:normAutofit/>
          </a:bodyPr>
          <a:lstStyle/>
          <a:p>
            <a:pPr algn="ctr"/>
            <a:r>
              <a:rPr lang="bg-BG" u="sng" dirty="0" smtClean="0"/>
              <a:t>Дефинирайте основните понятия:</a:t>
            </a:r>
            <a:endParaRPr lang="bg-B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7543800" cy="1447800"/>
          </a:xfrm>
        </p:spPr>
        <p:txBody>
          <a:bodyPr/>
          <a:lstStyle/>
          <a:p>
            <a:r>
              <a:rPr lang="bg-BG" dirty="0" smtClean="0"/>
              <a:t>Правна система;</a:t>
            </a:r>
          </a:p>
          <a:p>
            <a:r>
              <a:rPr lang="bg-BG" dirty="0" smtClean="0"/>
              <a:t>Правно семейство;</a:t>
            </a:r>
          </a:p>
          <a:p>
            <a:r>
              <a:rPr lang="bg-BG" dirty="0" smtClean="0"/>
              <a:t>Правен кръг.</a:t>
            </a:r>
          </a:p>
          <a:p>
            <a:endParaRPr lang="bg-BG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743200"/>
            <a:ext cx="800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dirty="0" smtClean="0"/>
              <a:t>Каква е разликата между правна система и правно семейство? А между правно семейство и правен кръг?</a:t>
            </a:r>
          </a:p>
          <a:p>
            <a:r>
              <a:rPr lang="bg-BG" sz="2000" dirty="0" smtClean="0"/>
              <a:t>Кои са основните правни семейства, които са разпространени днес?</a:t>
            </a:r>
          </a:p>
          <a:p>
            <a:r>
              <a:rPr lang="bg-BG" sz="2000" dirty="0" smtClean="0"/>
              <a:t>Има ли правни семейства, които са съществували някога, но вече не съществуват?</a:t>
            </a:r>
            <a:endParaRPr lang="bg-BG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rmAutofit/>
          </a:bodyPr>
          <a:lstStyle/>
          <a:p>
            <a:pPr algn="ctr"/>
            <a:r>
              <a:rPr lang="bg-BG" dirty="0" smtClean="0"/>
              <a:t>Правните семейства по света</a:t>
            </a:r>
            <a:r>
              <a:rPr lang="bg-BG" sz="1800" dirty="0" smtClean="0"/>
              <a:t/>
            </a:r>
            <a:br>
              <a:rPr lang="bg-BG" sz="1800" dirty="0" smtClean="0"/>
            </a:br>
            <a:r>
              <a:rPr lang="en-US" sz="1800" dirty="0" smtClean="0">
                <a:hlinkClick r:id="rId2"/>
              </a:rPr>
              <a:t>http://all-that-is-interesting.com/mapping-the-worlds-legal-systems</a:t>
            </a:r>
            <a:r>
              <a:rPr lang="bg-BG" sz="1800" dirty="0" smtClean="0"/>
              <a:t>,</a:t>
            </a:r>
            <a:r>
              <a:rPr lang="en-US" sz="1800" i="1" dirty="0" smtClean="0"/>
              <a:t> By Savannah Cox on May 26, 2013</a:t>
            </a:r>
            <a:endParaRPr lang="bg-B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057400"/>
            <a:ext cx="8512914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g-BG" b="1" dirty="0" smtClean="0"/>
              <a:t>Критерии за сравнение на правните семейства</a:t>
            </a:r>
            <a:br>
              <a:rPr lang="bg-BG" b="1" dirty="0" smtClean="0"/>
            </a:br>
            <a:r>
              <a:rPr lang="bg-BG" sz="2000" dirty="0" smtClean="0"/>
              <a:t>(</a:t>
            </a:r>
            <a:r>
              <a:rPr lang="bg-BG" sz="2000" i="1" dirty="0" smtClean="0"/>
              <a:t>Следвайки тези опорни точки, трябва да можете да разкажете за всяко правни семейства)</a:t>
            </a:r>
            <a:endParaRPr lang="bg-BG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382000" cy="5105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bg-BG" dirty="0" smtClean="0"/>
              <a:t>Зараждане и развитие;</a:t>
            </a:r>
          </a:p>
          <a:p>
            <a:pPr lvl="1" algn="just"/>
            <a:r>
              <a:rPr lang="bg-BG" dirty="0" smtClean="0"/>
              <a:t>Основни исторически събития;</a:t>
            </a:r>
          </a:p>
          <a:p>
            <a:pPr lvl="1" algn="just"/>
            <a:r>
              <a:rPr lang="bg-BG" dirty="0" smtClean="0"/>
              <a:t>Роля на Римското право.</a:t>
            </a:r>
          </a:p>
          <a:p>
            <a:pPr algn="just"/>
            <a:r>
              <a:rPr lang="bg-BG" dirty="0" smtClean="0"/>
              <a:t>Държави-представителки;</a:t>
            </a:r>
          </a:p>
          <a:p>
            <a:pPr algn="just"/>
            <a:r>
              <a:rPr lang="ru-RU" dirty="0" smtClean="0"/>
              <a:t>Кой е основният правен източник и каква е системата на източниците на правото въобще;</a:t>
            </a:r>
          </a:p>
          <a:p>
            <a:pPr algn="just"/>
            <a:r>
              <a:rPr lang="ru-RU" dirty="0" smtClean="0"/>
              <a:t>Конституцията като източник на правото:</a:t>
            </a:r>
          </a:p>
          <a:p>
            <a:pPr lvl="1" algn="just"/>
            <a:r>
              <a:rPr lang="ru-RU" dirty="0" smtClean="0"/>
              <a:t>В Европа;</a:t>
            </a:r>
          </a:p>
          <a:p>
            <a:pPr lvl="1" algn="just"/>
            <a:r>
              <a:rPr lang="ru-RU" dirty="0" smtClean="0"/>
              <a:t>В САЩ;</a:t>
            </a:r>
          </a:p>
          <a:p>
            <a:pPr lvl="1" algn="just"/>
            <a:r>
              <a:rPr lang="ru-RU" dirty="0" smtClean="0"/>
              <a:t>Във Великобритания;</a:t>
            </a:r>
          </a:p>
          <a:p>
            <a:pPr algn="just"/>
            <a:r>
              <a:rPr lang="bg-BG" dirty="0" smtClean="0"/>
              <a:t>Въпросът за конституционния контрол:</a:t>
            </a:r>
          </a:p>
          <a:p>
            <a:pPr lvl="1" algn="just"/>
            <a:r>
              <a:rPr lang="bg-BG" dirty="0" smtClean="0"/>
              <a:t>Централизиран и Децентрализиран ККнтрл.</a:t>
            </a:r>
          </a:p>
          <a:p>
            <a:pPr algn="just"/>
            <a:r>
              <a:rPr lang="ru-RU" dirty="0" smtClean="0"/>
              <a:t>Каква е технологията на правораздаването:</a:t>
            </a:r>
          </a:p>
          <a:p>
            <a:pPr lvl="1" algn="just"/>
            <a:r>
              <a:rPr lang="ru-RU" dirty="0" smtClean="0"/>
              <a:t>Юридически силогизъм;</a:t>
            </a:r>
          </a:p>
          <a:p>
            <a:pPr lvl="1" algn="just"/>
            <a:r>
              <a:rPr lang="ru-RU" dirty="0" smtClean="0"/>
              <a:t>Правораздаване по аналогия;</a:t>
            </a:r>
          </a:p>
          <a:p>
            <a:pPr algn="just"/>
            <a:r>
              <a:rPr lang="bg-BG" dirty="0" smtClean="0"/>
              <a:t>Ролята на съдебните заседатели.</a:t>
            </a:r>
          </a:p>
          <a:p>
            <a:pPr lvl="1" algn="just"/>
            <a:r>
              <a:rPr lang="bg-BG" dirty="0" smtClean="0"/>
              <a:t>Шофенски съд;</a:t>
            </a:r>
          </a:p>
          <a:p>
            <a:pPr lvl="1" algn="just"/>
            <a:r>
              <a:rPr lang="bg-BG" dirty="0" smtClean="0"/>
              <a:t>Съдебно жури;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7467600" cy="304800"/>
          </a:xfrm>
        </p:spPr>
        <p:txBody>
          <a:bodyPr>
            <a:normAutofit fontScale="90000"/>
          </a:bodyPr>
          <a:lstStyle/>
          <a:p>
            <a:r>
              <a:rPr lang="bg-BG" b="1" dirty="0"/>
              <a:t>Още сравнителни характеристики между Континенталното и </a:t>
            </a:r>
            <a:r>
              <a:rPr lang="bg-BG" b="1" dirty="0" err="1"/>
              <a:t>Прецедентното</a:t>
            </a:r>
            <a:r>
              <a:rPr lang="bg-BG" b="1" dirty="0"/>
              <a:t> право</a:t>
            </a:r>
            <a:endParaRPr lang="bg-BG" dirty="0"/>
          </a:p>
        </p:txBody>
      </p:sp>
      <p:graphicFrame>
        <p:nvGraphicFramePr>
          <p:cNvPr id="5" name="Контейнер за съдържание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63695422"/>
              </p:ext>
            </p:extLst>
          </p:nvPr>
        </p:nvGraphicFramePr>
        <p:xfrm>
          <a:off x="609600" y="1676400"/>
          <a:ext cx="7345362" cy="472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8349"/>
                <a:gridCol w="2714158"/>
                <a:gridCol w="2962855"/>
              </a:tblGrid>
              <a:tr h="588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Характеристика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Континентално правно семейство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Прецедентно правно семейство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72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Наличие на писана конституция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Традиционна характеристика от </a:t>
                      </a:r>
                      <a:r>
                        <a:rPr lang="en-US" sz="1200">
                          <a:effectLst/>
                        </a:rPr>
                        <a:t>XVIII</a:t>
                      </a:r>
                      <a:r>
                        <a:rPr lang="bg-BG" sz="1200">
                          <a:effectLst/>
                        </a:rPr>
                        <a:t>. </a:t>
                      </a:r>
                      <a:r>
                        <a:rPr lang="en-US" sz="1200">
                          <a:effectLst/>
                        </a:rPr>
                        <a:t>-XIX. </a:t>
                      </a:r>
                      <a:r>
                        <a:rPr lang="bg-BG" sz="1200">
                          <a:effectLst/>
                        </a:rPr>
                        <a:t>век насам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Липсва във Великобритания. Напротив, първата действаща държавна писана конституция от съвременен тип е в САЩ; традиционно непосредствено действие.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683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Имат ли съдебните решения обвързващ характер?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Решението по конкретен спор не обвързва никого, освен страните по спора. Върховните съдилища дават задължителни насоки за тълкуването на законите и практиката им има висок авторитет.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Съдиите са обвързани да съобразяват своите решения с решенията по сходни дела.</a:t>
                      </a:r>
                      <a:endParaRPr lang="bg-BG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629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5434732"/>
              </p:ext>
            </p:extLst>
          </p:nvPr>
        </p:nvGraphicFramePr>
        <p:xfrm>
          <a:off x="457200" y="914400"/>
          <a:ext cx="7772398" cy="47454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5342"/>
                <a:gridCol w="2871950"/>
                <a:gridCol w="3135106"/>
              </a:tblGrid>
              <a:tr h="5703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Характеристика</a:t>
                      </a:r>
                      <a:endParaRPr lang="bg-BG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Континентално правно семейство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Прецедентно правно семейство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910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Каква е ролята на съдиите?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Съдията установява фактите и съобразява решението си с предвиденото в закона. Съдията е „уста на закона“.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Съдията има важна роля не само за установяването на фактите по делото, но и за въвеждането на нови правила. Политическа роля на съдиите, споделящи част от отговорностите на правотворческия процес.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841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Каква е ролята на съдебните заседатели?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Шофенски съд. Съдебните заседатели имат право на глас еднакво със съдиите и участва в преценката на всички въпроси.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Журито се произнася само върху въпроса за виновността на дееца (фактически въпрос), но не и за това, какво наказание следва да му бъде наложено (правен въпрос).</a:t>
                      </a:r>
                      <a:endParaRPr lang="bg-BG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76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65422061"/>
              </p:ext>
            </p:extLst>
          </p:nvPr>
        </p:nvGraphicFramePr>
        <p:xfrm>
          <a:off x="457200" y="685800"/>
          <a:ext cx="7543800" cy="5410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4821"/>
                <a:gridCol w="2415582"/>
                <a:gridCol w="3643397"/>
              </a:tblGrid>
              <a:tr h="5804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Характеристика</a:t>
                      </a:r>
                      <a:endParaRPr lang="bg-BG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Континентално правно семейство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Прецедентно правно семейство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69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Свобода на договарянето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Абсолютен принцип, който подлежи на минално ограничаване.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Редица разпоредби ограничават свободата на договарянето в полза на по-слабата страна или за защита на публичния интерес.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1581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Използване на делението между частното и публичното право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Не се използва.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Традиционно използване.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69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Влияние на правната доктрина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Съдиите се позовават на съдебни решения, а не на доктринални изследвания върху правото.</a:t>
                      </a:r>
                      <a:endParaRPr lang="bg-BG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>
                          <a:effectLst/>
                        </a:rPr>
                        <a:t>Правната доктрина (т. е. академичните анализи, разясняващи правото) има традиционно важно влияние върху съдиите.</a:t>
                      </a:r>
                      <a:endParaRPr lang="bg-BG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335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57800" cy="411162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“</a:t>
            </a:r>
            <a:r>
              <a:rPr lang="bg-BG" b="1" i="1" dirty="0" smtClean="0"/>
              <a:t>Най-безумните закони</a:t>
            </a:r>
            <a:r>
              <a:rPr lang="bg-BG" dirty="0" smtClean="0"/>
              <a:t>”</a:t>
            </a:r>
            <a:endParaRPr lang="bg-BG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838200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 smtClean="0"/>
              <a:t>Често в пресата и в Интернет срещаме статии като тази (</a:t>
            </a:r>
            <a:r>
              <a:rPr lang="bg-BG" dirty="0" smtClean="0">
                <a:sym typeface="Symbol"/>
              </a:rPr>
              <a:t></a:t>
            </a:r>
            <a:r>
              <a:rPr lang="bg-BG" dirty="0" smtClean="0">
                <a:sym typeface="Symbol"/>
                <a:hlinkClick r:id="rId2"/>
              </a:rPr>
              <a:t>ЛИНК</a:t>
            </a:r>
            <a:r>
              <a:rPr lang="bg-BG" dirty="0" smtClean="0">
                <a:sym typeface="Symbol"/>
              </a:rPr>
              <a:t>), в която се цитират “законите” на различни американски щати в едно с възклицания за тяхната “безсмисленост”. Всъщност нещата не стоят точно така. Опитайте да отговорите на въпросите: </a:t>
            </a:r>
            <a:r>
              <a:rPr lang="bg-BG" b="1" i="1" dirty="0" smtClean="0">
                <a:sym typeface="Symbol"/>
              </a:rPr>
              <a:t>В какви източници на правото се съдържат тези правила? Защо са създадени? До кога има действие един “стар” закон?</a:t>
            </a:r>
            <a:endParaRPr lang="bg-BG" b="1" i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819400"/>
            <a:ext cx="6372225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/>
              <a:t>Въвеждане на понятието “юридически силогизъм”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458200" cy="1524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u="sng" dirty="0" smtClean="0"/>
              <a:t>КЛАСИЧЕСКИ СИЛОГИЗЪМ </a:t>
            </a:r>
            <a:r>
              <a:rPr lang="ru-RU" b="1" u="sng" dirty="0" smtClean="0">
                <a:sym typeface="Symbol"/>
              </a:rPr>
              <a:t> умозаключение по отношение на факти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Всички хора са смъртни. (Голяма предпоставка);</a:t>
            </a:r>
          </a:p>
          <a:p>
            <a:r>
              <a:rPr lang="ru-RU" dirty="0" smtClean="0"/>
              <a:t>Всички гърци са хора. ( Малка предпоставка)</a:t>
            </a:r>
          </a:p>
          <a:p>
            <a:pPr>
              <a:buNone/>
            </a:pPr>
            <a:r>
              <a:rPr lang="ru-RU" dirty="0" smtClean="0"/>
              <a:t>	——————————————————————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Всички гърци са смъртни. ( Извод )</a:t>
            </a:r>
            <a:endParaRPr lang="bg-BG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3276600"/>
            <a:ext cx="8610600" cy="2971800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kumimoji="0" lang="ru-RU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ЮРИДИЧЕСКИ СИЛОГИЗЪМ </a:t>
            </a:r>
            <a:r>
              <a:rPr lang="ru-RU" b="1" u="sng" dirty="0" smtClean="0">
                <a:sym typeface="Symbol"/>
              </a:rPr>
              <a:t> умозаключение по отношение на правни последици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ru-RU" sz="2400" b="1" dirty="0" smtClean="0"/>
              <a:t>Чл. 45, ал. 1, ЗЗД</a:t>
            </a:r>
            <a:r>
              <a:rPr lang="ru-RU" sz="2400" dirty="0" smtClean="0"/>
              <a:t>: Всеки е длъжен да поправи вредите, които виновно е причинил другиму. (Голяма предпоставка = Правна норма); </a:t>
            </a:r>
            <a:r>
              <a:rPr lang="ru-RU" sz="2400" b="1" dirty="0" smtClean="0">
                <a:solidFill>
                  <a:srgbClr val="0070C0"/>
                </a:solidFill>
              </a:rPr>
              <a:t>Нормативна природа.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ru-RU" sz="2400" dirty="0" smtClean="0"/>
              <a:t>Ядосан от загубата си в тотализатора, Иван счупи телевизора на Марин, замервайки го в яда си с чаша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( Малка предпоставка = Фактическа ситуация);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</a:rPr>
              <a:t>Фактическа природа.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——————————————————————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Иван е длъжен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да възстанови на Марин стойността на погиналия телевизор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( Извод относно следващите се правни последици);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Нормативна природа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bg-BG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101</TotalTime>
  <Words>686</Words>
  <Application>Microsoft Office PowerPoint</Application>
  <PresentationFormat>Презентация на цял екран (4:3)</PresentationFormat>
  <Paragraphs>96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12</vt:i4>
      </vt:variant>
    </vt:vector>
  </HeadingPairs>
  <TitlesOfParts>
    <vt:vector size="13" baseType="lpstr">
      <vt:lpstr>Oriel</vt:lpstr>
      <vt:lpstr>Основните правни семейства</vt:lpstr>
      <vt:lpstr>Дефинирайте основните понятия:</vt:lpstr>
      <vt:lpstr>Правните семейства по света http://all-that-is-interesting.com/mapping-the-worlds-legal-systems, By Savannah Cox on May 26, 2013</vt:lpstr>
      <vt:lpstr>Критерии за сравнение на правните семейства (Следвайки тези опорни точки, трябва да можете да разкажете за всяко правни семейства)</vt:lpstr>
      <vt:lpstr>Още сравнителни характеристики между Континенталното и Прецедентното право</vt:lpstr>
      <vt:lpstr>Презентация на PowerPoint</vt:lpstr>
      <vt:lpstr>Презентация на PowerPoint</vt:lpstr>
      <vt:lpstr>“Най-безумните закони”</vt:lpstr>
      <vt:lpstr>Въвеждане на понятието “юридически силогизъм”</vt:lpstr>
      <vt:lpstr>Литература на български език</vt:lpstr>
      <vt:lpstr>Допълнителна литература</vt:lpstr>
      <vt:lpstr>Линкове в Интернет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Основните правни семейства</dc:title>
  <dc:creator>user</dc:creator>
  <cp:lastModifiedBy>Simeon</cp:lastModifiedBy>
  <cp:revision>14</cp:revision>
  <dcterms:created xsi:type="dcterms:W3CDTF">2006-08-16T00:00:00Z</dcterms:created>
  <dcterms:modified xsi:type="dcterms:W3CDTF">2016-10-27T08:27:33Z</dcterms:modified>
</cp:coreProperties>
</file>